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888" r:id="rId1"/>
  </p:sldMasterIdLst>
  <p:notesMasterIdLst>
    <p:notesMasterId r:id="rId39"/>
  </p:notesMasterIdLst>
  <p:sldIdLst>
    <p:sldId id="360" r:id="rId2"/>
    <p:sldId id="310" r:id="rId3"/>
    <p:sldId id="348" r:id="rId4"/>
    <p:sldId id="333" r:id="rId5"/>
    <p:sldId id="362" r:id="rId6"/>
    <p:sldId id="363" r:id="rId7"/>
    <p:sldId id="364" r:id="rId8"/>
    <p:sldId id="365" r:id="rId9"/>
    <p:sldId id="366" r:id="rId10"/>
    <p:sldId id="376" r:id="rId11"/>
    <p:sldId id="377" r:id="rId12"/>
    <p:sldId id="361" r:id="rId13"/>
    <p:sldId id="329" r:id="rId14"/>
    <p:sldId id="367" r:id="rId15"/>
    <p:sldId id="335" r:id="rId16"/>
    <p:sldId id="347" r:id="rId17"/>
    <p:sldId id="368" r:id="rId18"/>
    <p:sldId id="340" r:id="rId19"/>
    <p:sldId id="343" r:id="rId20"/>
    <p:sldId id="336" r:id="rId21"/>
    <p:sldId id="342" r:id="rId22"/>
    <p:sldId id="346" r:id="rId23"/>
    <p:sldId id="370" r:id="rId24"/>
    <p:sldId id="260" r:id="rId25"/>
    <p:sldId id="331" r:id="rId26"/>
    <p:sldId id="268" r:id="rId27"/>
    <p:sldId id="276" r:id="rId28"/>
    <p:sldId id="379" r:id="rId29"/>
    <p:sldId id="357" r:id="rId30"/>
    <p:sldId id="350" r:id="rId31"/>
    <p:sldId id="351" r:id="rId32"/>
    <p:sldId id="352" r:id="rId33"/>
    <p:sldId id="353" r:id="rId34"/>
    <p:sldId id="354" r:id="rId35"/>
    <p:sldId id="355" r:id="rId36"/>
    <p:sldId id="356" r:id="rId37"/>
    <p:sldId id="29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D3"/>
    <a:srgbClr val="FF0000"/>
    <a:srgbClr val="FB755B"/>
    <a:srgbClr val="B3D2F2"/>
    <a:srgbClr val="5F63FF"/>
    <a:srgbClr val="F00202"/>
    <a:srgbClr val="96D65E"/>
    <a:srgbClr val="9FABFD"/>
    <a:srgbClr val="9FE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51" autoAdjust="0"/>
    <p:restoredTop sz="93142" autoAdjust="0"/>
  </p:normalViewPr>
  <p:slideViewPr>
    <p:cSldViewPr snapToGrid="0">
      <p:cViewPr>
        <p:scale>
          <a:sx n="112" d="100"/>
          <a:sy n="112" d="100"/>
        </p:scale>
        <p:origin x="144"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31021-B412-C04C-BC4D-4EEB7EDC4C0D}" type="datetimeFigureOut">
              <a:rPr lang="en-US" smtClean="0"/>
              <a:t>7/3/24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300CE-8B3C-8D4F-B253-E83B630083B8}" type="slidenum">
              <a:rPr lang="en-US" smtClean="0"/>
              <a:t>‹#›</a:t>
            </a:fld>
            <a:endParaRPr lang="en-US"/>
          </a:p>
        </p:txBody>
      </p:sp>
    </p:spTree>
    <p:extLst>
      <p:ext uri="{BB962C8B-B14F-4D97-AF65-F5344CB8AC3E}">
        <p14:creationId xmlns:p14="http://schemas.microsoft.com/office/powerpoint/2010/main" val="134228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AE" dirty="0"/>
          </a:p>
        </p:txBody>
      </p:sp>
      <p:sp>
        <p:nvSpPr>
          <p:cNvPr id="4" name="عنصر نائب لرقم الشريحة 3"/>
          <p:cNvSpPr>
            <a:spLocks noGrp="1"/>
          </p:cNvSpPr>
          <p:nvPr>
            <p:ph type="sldNum" sz="quarter" idx="5"/>
          </p:nvPr>
        </p:nvSpPr>
        <p:spPr/>
        <p:txBody>
          <a:bodyPr/>
          <a:lstStyle/>
          <a:p>
            <a:fld id="{13B300CE-8B3C-8D4F-B253-E83B630083B8}" type="slidenum">
              <a:rPr lang="en-US" smtClean="0"/>
              <a:t>11</a:t>
            </a:fld>
            <a:endParaRPr lang="en-US"/>
          </a:p>
        </p:txBody>
      </p:sp>
    </p:spTree>
    <p:extLst>
      <p:ext uri="{BB962C8B-B14F-4D97-AF65-F5344CB8AC3E}">
        <p14:creationId xmlns:p14="http://schemas.microsoft.com/office/powerpoint/2010/main" val="281176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5"/>
          </p:nvPr>
        </p:nvSpPr>
        <p:spPr/>
        <p:txBody>
          <a:bodyPr/>
          <a:lstStyle/>
          <a:p>
            <a:fld id="{13B300CE-8B3C-8D4F-B253-E83B630083B8}" type="slidenum">
              <a:rPr lang="en-US" smtClean="0"/>
              <a:t>12</a:t>
            </a:fld>
            <a:endParaRPr lang="en-US"/>
          </a:p>
        </p:txBody>
      </p:sp>
    </p:spTree>
    <p:extLst>
      <p:ext uri="{BB962C8B-B14F-4D97-AF65-F5344CB8AC3E}">
        <p14:creationId xmlns:p14="http://schemas.microsoft.com/office/powerpoint/2010/main" val="128270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5"/>
          </p:nvPr>
        </p:nvSpPr>
        <p:spPr/>
        <p:txBody>
          <a:bodyPr/>
          <a:lstStyle/>
          <a:p>
            <a:fld id="{13B300CE-8B3C-8D4F-B253-E83B630083B8}" type="slidenum">
              <a:rPr lang="en-US" smtClean="0"/>
              <a:t>16</a:t>
            </a:fld>
            <a:endParaRPr lang="en-US"/>
          </a:p>
        </p:txBody>
      </p:sp>
    </p:spTree>
    <p:extLst>
      <p:ext uri="{BB962C8B-B14F-4D97-AF65-F5344CB8AC3E}">
        <p14:creationId xmlns:p14="http://schemas.microsoft.com/office/powerpoint/2010/main" val="3374914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pPr/>
              <a:t>7/3/24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044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046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279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968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667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56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28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pPr/>
              <a:t>7/3/24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422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pPr/>
              <a:t>7/3/24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125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650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184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452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6769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279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247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903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284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7/3/24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5412991"/>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 id="2147484900" r:id="rId12"/>
    <p:sldLayoutId id="2147484901" r:id="rId13"/>
    <p:sldLayoutId id="2147484902" r:id="rId14"/>
    <p:sldLayoutId id="2147484903" r:id="rId15"/>
    <p:sldLayoutId id="2147484904" r:id="rId16"/>
    <p:sldLayoutId id="214748490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blicdomainpictures.net/en/view-image.php?image=272777&amp;picture=sleeping-baby" TargetMode="External"/><Relationship Id="rId7" Type="http://schemas.openxmlformats.org/officeDocument/2006/relationships/image" Target="../media/image12.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assclownuniversity.com/let-the-cat-fight-begin-two-tom-cats-ready-for-battle/" TargetMode="Externa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p:txBody>
          <a:bodyPr/>
          <a:lstStyle/>
          <a:p>
            <a:pPr algn="ctr"/>
            <a:r>
              <a:rPr lang="ar-AE" sz="2800" dirty="0"/>
              <a:t> </a:t>
            </a:r>
            <a:r>
              <a:rPr lang="ar-AE" sz="2800" dirty="0">
                <a:solidFill>
                  <a:schemeClr val="bg1"/>
                </a:solidFill>
              </a:rPr>
              <a:t>سيولة الحس السليم الكوني</a:t>
            </a:r>
            <a:br>
              <a:rPr lang="en-US" sz="2800" dirty="0">
                <a:solidFill>
                  <a:schemeClr val="bg1"/>
                </a:solidFill>
              </a:rPr>
            </a:br>
            <a:r>
              <a:rPr lang="ar-AE" sz="2800" dirty="0">
                <a:solidFill>
                  <a:schemeClr val="bg1"/>
                </a:solidFill>
              </a:rPr>
              <a:t>المنطق الحيوي للمواطنة الحيوية العالمية </a:t>
            </a:r>
            <a:br>
              <a:rPr lang="en-US" sz="2800" dirty="0">
                <a:solidFill>
                  <a:schemeClr val="bg1"/>
                </a:solidFill>
              </a:rPr>
            </a:br>
            <a:r>
              <a:rPr lang="ar-AE" sz="2800" dirty="0">
                <a:solidFill>
                  <a:schemeClr val="bg1"/>
                </a:solidFill>
              </a:rPr>
              <a:t> </a:t>
            </a:r>
            <a:endParaRPr lang="en-US" sz="2800" dirty="0">
              <a:solidFill>
                <a:schemeClr val="bg1"/>
              </a:solidFill>
            </a:endParaRPr>
          </a:p>
        </p:txBody>
      </p:sp>
      <p:sp>
        <p:nvSpPr>
          <p:cNvPr id="5" name="Text Placeholder 4">
            <a:extLst>
              <a:ext uri="{FF2B5EF4-FFF2-40B4-BE49-F238E27FC236}">
                <a16:creationId xmlns:a16="http://schemas.microsoft.com/office/drawing/2014/main" id="{14B0FAB5-D31F-1045-80EA-4F40BB530A9E}"/>
              </a:ext>
            </a:extLst>
          </p:cNvPr>
          <p:cNvSpPr>
            <a:spLocks noGrp="1"/>
          </p:cNvSpPr>
          <p:nvPr>
            <p:ph type="body" sz="half" idx="13"/>
          </p:nvPr>
        </p:nvSpPr>
        <p:spPr>
          <a:xfrm>
            <a:off x="1945945" y="3429000"/>
            <a:ext cx="7731219" cy="591940"/>
          </a:xfrm>
        </p:spPr>
        <p:txBody>
          <a:bodyPr>
            <a:normAutofit/>
          </a:bodyPr>
          <a:lstStyle/>
          <a:p>
            <a:pPr algn="r"/>
            <a:r>
              <a:rPr lang="ar-AE" sz="2400" dirty="0">
                <a:solidFill>
                  <a:schemeClr val="bg1"/>
                </a:solidFill>
              </a:rPr>
              <a:t>كيفية التعلم للمصالح التكوينية والقيمية – </a:t>
            </a:r>
            <a:r>
              <a:rPr lang="ar-AE" sz="2800" dirty="0">
                <a:solidFill>
                  <a:schemeClr val="bg1"/>
                </a:solidFill>
              </a:rPr>
              <a:t>من</a:t>
            </a:r>
            <a:r>
              <a:rPr lang="ar-AE" sz="2400" dirty="0">
                <a:solidFill>
                  <a:schemeClr val="bg1"/>
                </a:solidFill>
              </a:rPr>
              <a:t> النظرية الى التطبيق</a:t>
            </a:r>
            <a:endParaRPr lang="en-US" sz="2400"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type="body" sz="half" idx="2"/>
          </p:nvPr>
        </p:nvSpPr>
        <p:spPr/>
        <p:txBody>
          <a:bodyPr>
            <a:normAutofit/>
          </a:bodyPr>
          <a:lstStyle/>
          <a:p>
            <a:endParaRPr lang="en-US" sz="2200" dirty="0"/>
          </a:p>
          <a:p>
            <a:endParaRPr lang="en-US" sz="2200" dirty="0"/>
          </a:p>
          <a:p>
            <a:endParaRPr lang="en-US" sz="4000" dirty="0"/>
          </a:p>
        </p:txBody>
      </p:sp>
    </p:spTree>
    <p:extLst>
      <p:ext uri="{BB962C8B-B14F-4D97-AF65-F5344CB8AC3E}">
        <p14:creationId xmlns:p14="http://schemas.microsoft.com/office/powerpoint/2010/main" val="232438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F32765-D555-1BC9-6C5E-4811F478D5F6}"/>
              </a:ext>
            </a:extLst>
          </p:cNvPr>
          <p:cNvSpPr>
            <a:spLocks noGrp="1"/>
          </p:cNvSpPr>
          <p:nvPr>
            <p:ph type="title"/>
          </p:nvPr>
        </p:nvSpPr>
        <p:spPr>
          <a:xfrm>
            <a:off x="1154954" y="973668"/>
            <a:ext cx="9277519" cy="940191"/>
          </a:xfrm>
        </p:spPr>
        <p:txBody>
          <a:bodyPr>
            <a:noAutofit/>
          </a:bodyPr>
          <a:lstStyle/>
          <a:p>
            <a:pPr marL="0" marR="0" algn="r" rtl="1">
              <a:spcBef>
                <a:spcPts val="0"/>
              </a:spcBef>
              <a:spcAft>
                <a:spcPts val="0"/>
              </a:spcAft>
            </a:pPr>
            <a:br>
              <a:rPr lang="ar-AE" sz="3200" b="1" kern="100" dirty="0">
                <a:latin typeface="Calibri" panose="020F0502020204030204" pitchFamily="34" charset="0"/>
                <a:ea typeface="Calibri" panose="020F0502020204030204" pitchFamily="34" charset="0"/>
                <a:cs typeface="Times New Roman" panose="02020603050405020304" pitchFamily="18" charset="0"/>
              </a:rPr>
            </a:br>
            <a:r>
              <a:rPr lang="ar-AE" sz="3200" b="1" kern="100" dirty="0">
                <a:latin typeface="Calibri" panose="020F0502020204030204" pitchFamily="34" charset="0"/>
                <a:ea typeface="Calibri" panose="020F0502020204030204" pitchFamily="34" charset="0"/>
                <a:cs typeface="Times New Roman" panose="02020603050405020304" pitchFamily="18" charset="0"/>
              </a:rPr>
              <a:t>  </a:t>
            </a:r>
            <a:r>
              <a:rPr lang="ar-AE" sz="3200" b="1" kern="100" dirty="0">
                <a:effectLst/>
                <a:latin typeface="Calibri" panose="020F0502020204030204" pitchFamily="34" charset="0"/>
                <a:ea typeface="Calibri" panose="020F0502020204030204" pitchFamily="34" charset="0"/>
                <a:cs typeface="Times New Roman" panose="02020603050405020304" pitchFamily="18" charset="0"/>
              </a:rPr>
              <a:t>مربع مصالح التعليم الحيوي للمواطنة العالمية</a:t>
            </a:r>
            <a:br>
              <a:rPr lang="ar-AE"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ar-AE" sz="28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800" kern="100" dirty="0">
                <a:effectLst/>
                <a:latin typeface="Calibri" panose="020F0502020204030204" pitchFamily="34" charset="0"/>
                <a:ea typeface="Calibri" panose="020F0502020204030204" pitchFamily="34" charset="0"/>
                <a:cs typeface="Arial" panose="020B0604020202020204" pitchFamily="34" charset="0"/>
              </a:rPr>
            </a:br>
            <a:endParaRPr lang="ar-AE" sz="2800" dirty="0"/>
          </a:p>
        </p:txBody>
      </p:sp>
      <p:sp>
        <p:nvSpPr>
          <p:cNvPr id="5" name="Content Placeholder 4">
            <a:extLst>
              <a:ext uri="{FF2B5EF4-FFF2-40B4-BE49-F238E27FC236}">
                <a16:creationId xmlns:a16="http://schemas.microsoft.com/office/drawing/2014/main" id="{F93FC6AD-A772-C848-87A2-319E8C2E11CF}"/>
              </a:ext>
            </a:extLst>
          </p:cNvPr>
          <p:cNvSpPr>
            <a:spLocks noGrp="1"/>
          </p:cNvSpPr>
          <p:nvPr>
            <p:ph idx="1"/>
          </p:nvPr>
        </p:nvSpPr>
        <p:spPr>
          <a:xfrm>
            <a:off x="789709" y="2474259"/>
            <a:ext cx="10161826" cy="3545541"/>
          </a:xfrm>
        </p:spPr>
        <p:txBody>
          <a:bodyPr>
            <a:normAutofit fontScale="85000" lnSpcReduction="20000"/>
          </a:bodyPr>
          <a:lstStyle/>
          <a:p>
            <a:pPr marL="0" indent="0" algn="r" rtl="0">
              <a:buNone/>
            </a:pPr>
            <a:br>
              <a:rPr lang="ar-AE" sz="28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ar-AE" sz="28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ar-AE" sz="28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استلهمت المربع المنطقي الحيوي كقياس للمصالح التعليمية، كقياس لنمو ذكاء الحس السليم التواصلي قبل وبعد  أطروحة دكتوراة 2019 في دمشق،  لوس انجلس و دمشق على تعليم فردي وصفي . من خلال مادة علوم الحياة و تعليم اللغة الإنكليزية  لمستويات متعددة وشملت تعليم في مدارس مهنية في باريس .</a:t>
            </a:r>
          </a:p>
          <a:p>
            <a:pPr marL="0" indent="0" algn="ctr" rtl="0">
              <a:buNone/>
            </a:pPr>
            <a:endParaRPr lang="ar-AE" sz="28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rtl="0">
              <a:buNone/>
            </a:pPr>
            <a:r>
              <a:rPr lang="ar-AE" sz="28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النتائج المبرهنة </a:t>
            </a:r>
          </a:p>
          <a:p>
            <a:pPr marL="0" indent="0" algn="ctr" rtl="0">
              <a:buNone/>
            </a:pPr>
            <a:r>
              <a:rPr lang="ar-AE" sz="28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توفير الطاقة، شد الانتباه الذاتي، توليد العقل النقدي، (الإبداعي والأخلاقي) لاكتشاف</a:t>
            </a:r>
          </a:p>
          <a:p>
            <a:pPr marL="0" indent="0" algn="ctr" rtl="0">
              <a:buNone/>
            </a:pPr>
            <a:r>
              <a:rPr lang="ar-AE" sz="28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أخطاء/ معوقات تنمية ذكاء بداهة التواصل مع الذات والآخر بدون معلومات مسبقة.</a:t>
            </a:r>
            <a:r>
              <a:rPr lang="fr-FR" sz="28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n-US" sz="2800" kern="100" dirty="0">
                <a:solidFill>
                  <a:schemeClr val="tx1">
                    <a:lumMod val="85000"/>
                    <a:lumOff val="15000"/>
                  </a:schemeClr>
                </a:solidFill>
                <a:effectLst/>
                <a:latin typeface="Calibri" panose="020F0502020204030204" pitchFamily="34" charset="0"/>
                <a:ea typeface="Calibri" panose="020F0502020204030204" pitchFamily="34" charset="0"/>
                <a:cs typeface="Arial" panose="020B0604020202020204" pitchFamily="34" charset="0"/>
              </a:rPr>
            </a:br>
            <a:endParaRPr lang="en-US" sz="2800" dirty="0">
              <a:solidFill>
                <a:schemeClr val="tx1">
                  <a:lumMod val="85000"/>
                  <a:lumOff val="15000"/>
                </a:schemeClr>
              </a:solidFill>
            </a:endParaRPr>
          </a:p>
        </p:txBody>
      </p:sp>
    </p:spTree>
    <p:extLst>
      <p:ext uri="{BB962C8B-B14F-4D97-AF65-F5344CB8AC3E}">
        <p14:creationId xmlns:p14="http://schemas.microsoft.com/office/powerpoint/2010/main" val="25511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F32765-D555-1BC9-6C5E-4811F478D5F6}"/>
              </a:ext>
            </a:extLst>
          </p:cNvPr>
          <p:cNvSpPr>
            <a:spLocks noGrp="1"/>
          </p:cNvSpPr>
          <p:nvPr>
            <p:ph type="title"/>
          </p:nvPr>
        </p:nvSpPr>
        <p:spPr>
          <a:xfrm>
            <a:off x="1154954" y="973668"/>
            <a:ext cx="9249810" cy="940191"/>
          </a:xfrm>
        </p:spPr>
        <p:txBody>
          <a:bodyPr>
            <a:noAutofit/>
          </a:bodyPr>
          <a:lstStyle/>
          <a:p>
            <a:pPr marL="0" marR="0" algn="r" rtl="1">
              <a:spcBef>
                <a:spcPts val="0"/>
              </a:spcBef>
              <a:spcAft>
                <a:spcPts val="0"/>
              </a:spcAft>
            </a:pPr>
            <a:br>
              <a:rPr lang="ar-AE" sz="2800" b="1" kern="100" dirty="0">
                <a:effectLst/>
                <a:latin typeface="Calibri" panose="020F0502020204030204" pitchFamily="34" charset="0"/>
                <a:ea typeface="Calibri" panose="020F0502020204030204" pitchFamily="34" charset="0"/>
                <a:cs typeface="Times New Roman" panose="02020603050405020304" pitchFamily="18" charset="0"/>
              </a:rPr>
            </a:br>
            <a:br>
              <a:rPr lang="ar-AE" sz="3200" b="1" kern="100" dirty="0">
                <a:latin typeface="Calibri" panose="020F0502020204030204" pitchFamily="34" charset="0"/>
                <a:ea typeface="Calibri" panose="020F0502020204030204" pitchFamily="34" charset="0"/>
                <a:cs typeface="Times New Roman" panose="02020603050405020304" pitchFamily="18" charset="0"/>
              </a:rPr>
            </a:br>
            <a:r>
              <a:rPr lang="ar-AE" sz="3200" b="1" kern="100" dirty="0">
                <a:latin typeface="Calibri" panose="020F0502020204030204" pitchFamily="34" charset="0"/>
                <a:ea typeface="Calibri" panose="020F0502020204030204" pitchFamily="34" charset="0"/>
                <a:cs typeface="Times New Roman" panose="02020603050405020304" pitchFamily="18" charset="0"/>
              </a:rPr>
              <a:t>ا</a:t>
            </a:r>
            <a:r>
              <a:rPr lang="ar-AE" sz="3200" b="1" kern="100" dirty="0">
                <a:effectLst/>
                <a:latin typeface="Calibri" panose="020F0502020204030204" pitchFamily="34" charset="0"/>
                <a:ea typeface="Calibri" panose="020F0502020204030204" pitchFamily="34" charset="0"/>
                <a:cs typeface="Times New Roman" panose="02020603050405020304" pitchFamily="18" charset="0"/>
              </a:rPr>
              <a:t>لمواطنة الحيوية العالمية </a:t>
            </a:r>
            <a:r>
              <a:rPr lang="ar-AE" sz="3200" b="1" kern="100" dirty="0">
                <a:latin typeface="Calibri" panose="020F0502020204030204" pitchFamily="34" charset="0"/>
                <a:ea typeface="Calibri" panose="020F0502020204030204" pitchFamily="34" charset="0"/>
              </a:rPr>
              <a:t>– اطروحة</a:t>
            </a:r>
            <a:br>
              <a:rPr lang="ar-AE" sz="4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ar-AE" sz="28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800" kern="100" dirty="0">
                <a:effectLst/>
                <a:latin typeface="Calibri" panose="020F0502020204030204" pitchFamily="34" charset="0"/>
                <a:ea typeface="Calibri" panose="020F0502020204030204" pitchFamily="34" charset="0"/>
                <a:cs typeface="Arial" panose="020B0604020202020204" pitchFamily="34" charset="0"/>
              </a:rPr>
            </a:br>
            <a:endParaRPr lang="ar-AE" sz="2800" dirty="0"/>
          </a:p>
        </p:txBody>
      </p:sp>
      <p:sp>
        <p:nvSpPr>
          <p:cNvPr id="5" name="Content Placeholder 4">
            <a:extLst>
              <a:ext uri="{FF2B5EF4-FFF2-40B4-BE49-F238E27FC236}">
                <a16:creationId xmlns:a16="http://schemas.microsoft.com/office/drawing/2014/main" id="{F93FC6AD-A772-C848-87A2-319E8C2E11CF}"/>
              </a:ext>
            </a:extLst>
          </p:cNvPr>
          <p:cNvSpPr>
            <a:spLocks noGrp="1"/>
          </p:cNvSpPr>
          <p:nvPr>
            <p:ph idx="1"/>
          </p:nvPr>
        </p:nvSpPr>
        <p:spPr>
          <a:xfrm>
            <a:off x="1392865" y="2474259"/>
            <a:ext cx="9558670" cy="3545541"/>
          </a:xfrm>
        </p:spPr>
        <p:txBody>
          <a:bodyPr>
            <a:normAutofit lnSpcReduction="10000"/>
          </a:bodyPr>
          <a:lstStyle/>
          <a:p>
            <a:pPr marL="0" indent="0" algn="just" rtl="0">
              <a:buNone/>
            </a:pPr>
            <a:r>
              <a:rPr lang="fr-FR" sz="2800" kern="1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Les </a:t>
            </a:r>
            <a:r>
              <a:rPr lang="fr-FR" sz="2800" kern="1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intérets</a:t>
            </a:r>
            <a:r>
              <a:rPr lang="fr-FR" sz="2800" kern="1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éducatifs de la pédagogie inspirée du carré logique ISU : étude critique de ses fondements philosophiques, de ses applications dans l'enseignement scolaire, et dans l’éducation informelle.</a:t>
            </a:r>
            <a:endParaRPr lang="ar-SA" sz="2800" kern="1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r" rtl="0">
              <a:buNone/>
            </a:pPr>
            <a:br>
              <a:rPr lang="en-US" sz="2800" kern="100" dirty="0">
                <a:solidFill>
                  <a:schemeClr val="tx1">
                    <a:lumMod val="85000"/>
                    <a:lumOff val="15000"/>
                  </a:schemeClr>
                </a:solidFill>
                <a:effectLst/>
                <a:latin typeface="Calibri" panose="020F0502020204030204" pitchFamily="34" charset="0"/>
                <a:ea typeface="Calibri" panose="020F0502020204030204" pitchFamily="34" charset="0"/>
                <a:cs typeface="Arial" panose="020B0604020202020204" pitchFamily="34" charset="0"/>
              </a:rPr>
            </a:br>
            <a:r>
              <a:rPr lang="ar-SA" sz="2800" kern="100" dirty="0">
                <a:solidFill>
                  <a:schemeClr val="tx1">
                    <a:lumMod val="85000"/>
                    <a:lumOff val="15000"/>
                  </a:schemeClr>
                </a:solidFill>
                <a:effectLst/>
                <a:latin typeface="Calibri" panose="020F0502020204030204" pitchFamily="34" charset="0"/>
                <a:ea typeface="Calibri" panose="020F0502020204030204" pitchFamily="34" charset="0"/>
                <a:cs typeface="Arial" panose="020B0604020202020204" pitchFamily="34" charset="0"/>
              </a:rPr>
              <a:t>عنوان الا</a:t>
            </a:r>
            <a:r>
              <a:rPr lang="ar-SA" sz="2800" kern="100" dirty="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طروحة:  "</a:t>
            </a:r>
            <a:r>
              <a:rPr lang="ar-AE" sz="2800" kern="100" dirty="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مربع ا</a:t>
            </a:r>
            <a:r>
              <a:rPr lang="ar-AE" sz="2800" kern="100" dirty="0">
                <a:solidFill>
                  <a:schemeClr val="tx1">
                    <a:lumMod val="85000"/>
                    <a:lumOff val="15000"/>
                  </a:schemeClr>
                </a:solidFill>
                <a:effectLst/>
                <a:latin typeface="Calibri" panose="020F0502020204030204" pitchFamily="34" charset="0"/>
                <a:ea typeface="Calibri" panose="020F0502020204030204" pitchFamily="34" charset="0"/>
                <a:cs typeface="Arial" panose="020B0604020202020204" pitchFamily="34" charset="0"/>
              </a:rPr>
              <a:t>لمصالح التعليمية- التربوي مستلهم من المربع المنطقي</a:t>
            </a:r>
            <a:r>
              <a:rPr lang="ar-AE" sz="2800" kern="100" dirty="0">
                <a:solidFill>
                  <a:schemeClr val="tx1">
                    <a:lumMod val="85000"/>
                    <a:lumOff val="15000"/>
                  </a:schemeClr>
                </a:solidFill>
                <a:latin typeface="Calibri" panose="020F0502020204030204" pitchFamily="34" charset="0"/>
                <a:ea typeface="Calibri" panose="020F0502020204030204" pitchFamily="34" charset="0"/>
                <a:cs typeface="Arial" panose="020B0604020202020204" pitchFamily="34" charset="0"/>
              </a:rPr>
              <a:t>  :</a:t>
            </a:r>
            <a:r>
              <a:rPr lang="ar-AE" sz="2800" kern="100" dirty="0">
                <a:solidFill>
                  <a:schemeClr val="tx1">
                    <a:lumMod val="85000"/>
                    <a:lumOff val="15000"/>
                  </a:schemeClr>
                </a:solidFill>
                <a:effectLst/>
                <a:latin typeface="Calibri" panose="020F0502020204030204" pitchFamily="34" charset="0"/>
                <a:ea typeface="Calibri" panose="020F0502020204030204" pitchFamily="34" charset="0"/>
                <a:cs typeface="Arial" panose="020B0604020202020204" pitchFamily="34" charset="0"/>
              </a:rPr>
              <a:t>دراسة نقدية لأسس الفلسفية، وتطبيقاتها في التعليم المدرسي، وفي التعليم غير الرسمي."</a:t>
            </a:r>
            <a:endParaRPr lang="en-US" sz="2800" dirty="0">
              <a:solidFill>
                <a:schemeClr val="tx1">
                  <a:lumMod val="85000"/>
                  <a:lumOff val="15000"/>
                </a:schemeClr>
              </a:solidFill>
            </a:endParaRPr>
          </a:p>
        </p:txBody>
      </p:sp>
    </p:spTree>
    <p:extLst>
      <p:ext uri="{BB962C8B-B14F-4D97-AF65-F5344CB8AC3E}">
        <p14:creationId xmlns:p14="http://schemas.microsoft.com/office/powerpoint/2010/main" val="340531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69E8C8-493D-802F-6611-DD027C7E5A62}"/>
              </a:ext>
            </a:extLst>
          </p:cNvPr>
          <p:cNvSpPr>
            <a:spLocks noGrp="1"/>
          </p:cNvSpPr>
          <p:nvPr>
            <p:ph type="title"/>
          </p:nvPr>
        </p:nvSpPr>
        <p:spPr>
          <a:xfrm>
            <a:off x="1154954" y="973668"/>
            <a:ext cx="9083060" cy="706964"/>
          </a:xfrm>
        </p:spPr>
        <p:txBody>
          <a:bodyPr>
            <a:normAutofit fontScale="90000"/>
          </a:bodyPr>
          <a:lstStyle/>
          <a:p>
            <a:pPr algn="r"/>
            <a:br>
              <a:rPr lang="ar-AE" b="1" dirty="0">
                <a:effectLst/>
                <a:ea typeface="Calibri" panose="020F0502020204030204" pitchFamily="34" charset="0"/>
                <a:cs typeface="Times New Roman" panose="02020603050405020304" pitchFamily="18" charset="0"/>
              </a:rPr>
            </a:br>
            <a:br>
              <a:rPr lang="ar-AE" b="1" dirty="0">
                <a:ea typeface="Calibri" panose="020F0502020204030204" pitchFamily="34" charset="0"/>
              </a:rPr>
            </a:br>
            <a:r>
              <a:rPr lang="ar-AE" b="1" dirty="0">
                <a:ea typeface="Calibri" panose="020F0502020204030204" pitchFamily="34" charset="0"/>
              </a:rPr>
              <a:t>الإطار الأول للمواطنة العالمية :  تعلم </a:t>
            </a:r>
            <a:r>
              <a:rPr lang="ar-AE" b="1" dirty="0">
                <a:effectLst/>
                <a:ea typeface="Calibri" panose="020F0502020204030204" pitchFamily="34" charset="0"/>
              </a:rPr>
              <a:t> القانون الحيوي للكون </a:t>
            </a:r>
            <a:br>
              <a:rPr lang="ar-AE" b="1" dirty="0">
                <a:effectLst/>
                <a:ea typeface="Calibri" panose="020F0502020204030204" pitchFamily="34" charset="0"/>
              </a:rPr>
            </a:br>
            <a:r>
              <a:rPr lang="en-US" b="1" dirty="0">
                <a:latin typeface="Times New Roman" panose="02020603050405020304" pitchFamily="18" charset="0"/>
                <a:ea typeface="Calibri" panose="020F0502020204030204" pitchFamily="34" charset="0"/>
                <a:cs typeface="Times New Roman" panose="02020603050405020304" pitchFamily="18" charset="0"/>
              </a:rPr>
              <a:t>Hayawic Law </a:t>
            </a:r>
            <a:br>
              <a:rPr lang="ar-AE" sz="2000" dirty="0">
                <a:effectLst/>
                <a:ea typeface="Calibri" panose="020F0502020204030204" pitchFamily="34" charset="0"/>
              </a:rPr>
            </a:br>
            <a:br>
              <a:rPr lang="ar-AE" sz="2000" b="1" dirty="0">
                <a:effectLst/>
                <a:ea typeface="Calibri" panose="020F0502020204030204" pitchFamily="34" charset="0"/>
                <a:cs typeface="Times New Roman" panose="02020603050405020304" pitchFamily="18" charset="0"/>
              </a:rPr>
            </a:br>
            <a:br>
              <a:rPr lang="ar-AE" sz="2000" dirty="0"/>
            </a:br>
            <a:r>
              <a:rPr lang="ar-AE" sz="2000" dirty="0">
                <a:effectLst/>
                <a:ea typeface="Calibri" panose="020F0502020204030204" pitchFamily="34" charset="0"/>
                <a:cs typeface="Times New Roman" panose="02020603050405020304" pitchFamily="18" charset="0"/>
              </a:rPr>
              <a:t> </a:t>
            </a:r>
            <a:endParaRPr lang="ar-AE" sz="2000" dirty="0"/>
          </a:p>
        </p:txBody>
      </p:sp>
      <p:sp>
        <p:nvSpPr>
          <p:cNvPr id="4" name="Content Placeholder 3">
            <a:extLst>
              <a:ext uri="{FF2B5EF4-FFF2-40B4-BE49-F238E27FC236}">
                <a16:creationId xmlns:a16="http://schemas.microsoft.com/office/drawing/2014/main" id="{2B7FC110-4317-9743-8D67-E672BD4126E3}"/>
              </a:ext>
            </a:extLst>
          </p:cNvPr>
          <p:cNvSpPr>
            <a:spLocks noGrp="1"/>
          </p:cNvSpPr>
          <p:nvPr>
            <p:ph idx="4294967295"/>
          </p:nvPr>
        </p:nvSpPr>
        <p:spPr>
          <a:xfrm>
            <a:off x="96982" y="2202873"/>
            <a:ext cx="11817926" cy="4142508"/>
          </a:xfrm>
        </p:spPr>
        <p:txBody>
          <a:bodyPr>
            <a:noAutofit/>
          </a:bodyPr>
          <a:lstStyle/>
          <a:p>
            <a:pPr marL="0" indent="0" algn="ctr">
              <a:buNone/>
            </a:pPr>
            <a:endParaRPr lang="en-US" sz="2800" b="1" dirty="0">
              <a:solidFill>
                <a:schemeClr val="tx1">
                  <a:lumMod val="85000"/>
                  <a:lumOff val="15000"/>
                </a:schemeClr>
              </a:solidFill>
              <a:effectLst/>
              <a:ea typeface="Calibri" panose="020F0502020204030204" pitchFamily="34" charset="0"/>
              <a:cs typeface="Times New Roman" panose="02020603050405020304" pitchFamily="18" charset="0"/>
            </a:endParaRPr>
          </a:p>
          <a:p>
            <a:pPr marL="0" indent="0" algn="ctr">
              <a:buNone/>
            </a:pPr>
            <a:r>
              <a:rPr lang="ar-AE" sz="2800" b="1" dirty="0">
                <a:solidFill>
                  <a:schemeClr val="tx1">
                    <a:lumMod val="85000"/>
                    <a:lumOff val="15000"/>
                  </a:schemeClr>
                </a:solidFill>
                <a:ea typeface="Calibri" panose="020F0502020204030204" pitchFamily="34" charset="0"/>
                <a:cs typeface="Times New Roman" panose="02020603050405020304" pitchFamily="18" charset="0"/>
              </a:rPr>
              <a:t>الهدف</a:t>
            </a:r>
            <a:r>
              <a:rPr lang="ar-AE" sz="2800" b="1" dirty="0">
                <a:solidFill>
                  <a:schemeClr val="tx1">
                    <a:lumMod val="85000"/>
                    <a:lumOff val="15000"/>
                  </a:schemeClr>
                </a:solidFill>
                <a:effectLst/>
                <a:ea typeface="Calibri" panose="020F0502020204030204" pitchFamily="34" charset="0"/>
                <a:cs typeface="Times New Roman" panose="02020603050405020304" pitchFamily="18" charset="0"/>
              </a:rPr>
              <a:t> إ</a:t>
            </a:r>
            <a:r>
              <a:rPr lang="ar-AE" sz="2800" b="1" dirty="0">
                <a:solidFill>
                  <a:schemeClr val="tx1">
                    <a:lumMod val="85000"/>
                    <a:lumOff val="15000"/>
                  </a:schemeClr>
                </a:solidFill>
                <a:effectLst/>
                <a:ea typeface="Calibri" panose="020F0502020204030204" pitchFamily="34" charset="0"/>
              </a:rPr>
              <a:t>يقاظ  ذاكرة المتعلمين للقانون الحيوي للكون تجريبها وتكوينيا: </a:t>
            </a:r>
            <a:endParaRPr lang="ar-SA" sz="2800" b="1" dirty="0">
              <a:solidFill>
                <a:schemeClr val="tx1">
                  <a:lumMod val="85000"/>
                  <a:lumOff val="15000"/>
                </a:schemeClr>
              </a:solidFill>
              <a:ea typeface="Calibri" panose="020F0502020204030204" pitchFamily="34" charset="0"/>
            </a:endParaRPr>
          </a:p>
          <a:p>
            <a:pPr marL="0" indent="0" algn="ctr">
              <a:buNone/>
            </a:pPr>
            <a:br>
              <a:rPr lang="ar-AE" sz="2800" dirty="0">
                <a:solidFill>
                  <a:schemeClr val="tx1">
                    <a:lumMod val="85000"/>
                    <a:lumOff val="15000"/>
                  </a:schemeClr>
                </a:solidFill>
                <a:effectLst/>
                <a:ea typeface="Calibri" panose="020F0502020204030204" pitchFamily="34" charset="0"/>
                <a:cs typeface="+mj-cs"/>
              </a:rPr>
            </a:br>
            <a:r>
              <a:rPr lang="ar-AE" sz="2800" dirty="0">
                <a:solidFill>
                  <a:schemeClr val="tx1">
                    <a:lumMod val="85000"/>
                    <a:lumOff val="15000"/>
                  </a:schemeClr>
                </a:solidFill>
                <a:effectLst/>
                <a:ea typeface="Calibri" panose="020F0502020204030204" pitchFamily="34" charset="0"/>
                <a:cs typeface="+mj-cs"/>
              </a:rPr>
              <a:t>1- كل كائن شكل، حتى ولو بدا بدون شكل  ،</a:t>
            </a:r>
            <a:br>
              <a:rPr lang="ar-AE" sz="2800" dirty="0">
                <a:solidFill>
                  <a:schemeClr val="tx1">
                    <a:lumMod val="85000"/>
                    <a:lumOff val="15000"/>
                  </a:schemeClr>
                </a:solidFill>
                <a:effectLst/>
                <a:ea typeface="Calibri" panose="020F0502020204030204" pitchFamily="34" charset="0"/>
                <a:cs typeface="+mj-cs"/>
              </a:rPr>
            </a:br>
            <a:r>
              <a:rPr lang="ar-AE" sz="2800" dirty="0">
                <a:solidFill>
                  <a:schemeClr val="tx1">
                    <a:lumMod val="85000"/>
                    <a:lumOff val="15000"/>
                  </a:schemeClr>
                </a:solidFill>
                <a:effectLst/>
                <a:ea typeface="Calibri" panose="020F0502020204030204" pitchFamily="34" charset="0"/>
                <a:cs typeface="+mj-cs"/>
              </a:rPr>
              <a:t>2 كل كائن حركي، حتى ولو بدا ساكنا  ، </a:t>
            </a:r>
            <a:br>
              <a:rPr lang="ar-AE" sz="2800" dirty="0">
                <a:solidFill>
                  <a:schemeClr val="tx1">
                    <a:lumMod val="85000"/>
                    <a:lumOff val="15000"/>
                  </a:schemeClr>
                </a:solidFill>
                <a:effectLst/>
                <a:ea typeface="Calibri" panose="020F0502020204030204" pitchFamily="34" charset="0"/>
                <a:cs typeface="+mj-cs"/>
              </a:rPr>
            </a:br>
            <a:r>
              <a:rPr lang="ar-AE" sz="2800" dirty="0">
                <a:solidFill>
                  <a:schemeClr val="tx1">
                    <a:lumMod val="85000"/>
                    <a:lumOff val="15000"/>
                  </a:schemeClr>
                </a:solidFill>
                <a:effectLst/>
                <a:ea typeface="Calibri" panose="020F0502020204030204" pitchFamily="34" charset="0"/>
                <a:cs typeface="+mj-cs"/>
              </a:rPr>
              <a:t> 3- كل كائن احتوائي، حتى ولو بدا فارغا ، </a:t>
            </a:r>
            <a:br>
              <a:rPr lang="ar-AE" sz="2800" dirty="0">
                <a:solidFill>
                  <a:schemeClr val="tx1">
                    <a:lumMod val="85000"/>
                    <a:lumOff val="15000"/>
                  </a:schemeClr>
                </a:solidFill>
                <a:effectLst/>
                <a:ea typeface="Calibri" panose="020F0502020204030204" pitchFamily="34" charset="0"/>
                <a:cs typeface="+mj-cs"/>
              </a:rPr>
            </a:br>
            <a:r>
              <a:rPr lang="ar-AE" sz="2800" dirty="0">
                <a:solidFill>
                  <a:schemeClr val="tx1">
                    <a:lumMod val="85000"/>
                    <a:lumOff val="15000"/>
                  </a:schemeClr>
                </a:solidFill>
                <a:effectLst/>
                <a:ea typeface="Calibri" panose="020F0502020204030204" pitchFamily="34" charset="0"/>
                <a:cs typeface="+mj-cs"/>
              </a:rPr>
              <a:t>4-  كل كائن احتمالي</a:t>
            </a:r>
            <a:r>
              <a:rPr lang="ar-AE" sz="2800" dirty="0">
                <a:solidFill>
                  <a:schemeClr val="tx1">
                    <a:lumMod val="85000"/>
                    <a:lumOff val="15000"/>
                  </a:schemeClr>
                </a:solidFill>
                <a:ea typeface="Calibri" panose="020F0502020204030204" pitchFamily="34" charset="0"/>
                <a:cs typeface="+mj-cs"/>
              </a:rPr>
              <a:t>، </a:t>
            </a:r>
            <a:r>
              <a:rPr lang="ar-AE" sz="2800" dirty="0">
                <a:solidFill>
                  <a:schemeClr val="tx1">
                    <a:lumMod val="85000"/>
                    <a:lumOff val="15000"/>
                  </a:schemeClr>
                </a:solidFill>
                <a:effectLst/>
                <a:ea typeface="Calibri" panose="020F0502020204030204" pitchFamily="34" charset="0"/>
                <a:cs typeface="+mj-cs"/>
              </a:rPr>
              <a:t>حتى ولو بدا </a:t>
            </a:r>
            <a:r>
              <a:rPr lang="ar-AE" sz="2800" dirty="0">
                <a:solidFill>
                  <a:schemeClr val="tx1">
                    <a:lumMod val="85000"/>
                    <a:lumOff val="15000"/>
                  </a:schemeClr>
                </a:solidFill>
                <a:ea typeface="Calibri" panose="020F0502020204030204" pitchFamily="34" charset="0"/>
                <a:cs typeface="+mj-cs"/>
              </a:rPr>
              <a:t>حتميا</a:t>
            </a:r>
            <a:r>
              <a:rPr lang="ar-AE" sz="2800" dirty="0">
                <a:solidFill>
                  <a:schemeClr val="tx1">
                    <a:lumMod val="85000"/>
                    <a:lumOff val="15000"/>
                  </a:schemeClr>
                </a:solidFill>
                <a:effectLst/>
                <a:ea typeface="Calibri" panose="020F0502020204030204" pitchFamily="34" charset="0"/>
                <a:cs typeface="+mj-cs"/>
              </a:rPr>
              <a:t>، </a:t>
            </a:r>
            <a:br>
              <a:rPr lang="ar-AE" sz="2800" dirty="0">
                <a:solidFill>
                  <a:schemeClr val="tx1">
                    <a:lumMod val="85000"/>
                    <a:lumOff val="15000"/>
                  </a:schemeClr>
                </a:solidFill>
                <a:effectLst/>
                <a:ea typeface="Calibri" panose="020F0502020204030204" pitchFamily="34" charset="0"/>
                <a:cs typeface="+mj-cs"/>
              </a:rPr>
            </a:br>
            <a:r>
              <a:rPr lang="ar-AE" sz="2800" dirty="0">
                <a:solidFill>
                  <a:schemeClr val="tx1">
                    <a:lumMod val="85000"/>
                    <a:lumOff val="15000"/>
                  </a:schemeClr>
                </a:solidFill>
                <a:effectLst/>
                <a:ea typeface="Calibri" panose="020F0502020204030204" pitchFamily="34" charset="0"/>
                <a:cs typeface="+mj-cs"/>
              </a:rPr>
              <a:t>5- كل كائن نسبي، حتى ولو بدا مطلقا</a:t>
            </a:r>
            <a:r>
              <a:rPr lang="ar-AE" sz="2800" dirty="0">
                <a:solidFill>
                  <a:schemeClr val="tx1">
                    <a:lumMod val="85000"/>
                    <a:lumOff val="15000"/>
                  </a:schemeClr>
                </a:solidFill>
                <a:ea typeface="Calibri" panose="020F0502020204030204" pitchFamily="34" charset="0"/>
                <a:cs typeface="+mj-cs"/>
              </a:rPr>
              <a:t>.</a:t>
            </a:r>
            <a:endParaRPr lang="en-US" sz="2800" dirty="0">
              <a:solidFill>
                <a:schemeClr val="tx1">
                  <a:lumMod val="85000"/>
                  <a:lumOff val="15000"/>
                </a:schemeClr>
              </a:solidFill>
              <a:ea typeface="Calibri" panose="020F0502020204030204" pitchFamily="34" charset="0"/>
              <a:cs typeface="+mj-cs"/>
            </a:endParaRPr>
          </a:p>
          <a:p>
            <a:pPr marL="0" indent="0" algn="ctr">
              <a:buNone/>
            </a:pPr>
            <a:br>
              <a:rPr lang="ar-AE" sz="2400" dirty="0">
                <a:solidFill>
                  <a:schemeClr val="tx1">
                    <a:lumMod val="85000"/>
                    <a:lumOff val="15000"/>
                  </a:schemeClr>
                </a:solidFill>
                <a:effectLst/>
                <a:ea typeface="Calibri" panose="020F0502020204030204" pitchFamily="34" charset="0"/>
                <a:cs typeface="+mj-cs"/>
              </a:rPr>
            </a:br>
            <a:r>
              <a:rPr lang="ar-AE" sz="2800" dirty="0">
                <a:solidFill>
                  <a:schemeClr val="tx1">
                    <a:lumMod val="85000"/>
                    <a:lumOff val="15000"/>
                  </a:schemeClr>
                </a:solidFill>
                <a:effectLst/>
                <a:ea typeface="Calibri" panose="020F0502020204030204" pitchFamily="34" charset="0"/>
                <a:cs typeface="+mj-cs"/>
              </a:rPr>
              <a:t>حتى لو لم نعي ذلك</a:t>
            </a:r>
            <a:endParaRPr lang="en-US" sz="2800" dirty="0">
              <a:solidFill>
                <a:schemeClr val="tx1">
                  <a:lumMod val="85000"/>
                  <a:lumOff val="15000"/>
                </a:schemeClr>
              </a:solidFill>
              <a:cs typeface="+mj-cs"/>
            </a:endParaRPr>
          </a:p>
        </p:txBody>
      </p:sp>
    </p:spTree>
    <p:extLst>
      <p:ext uri="{BB962C8B-B14F-4D97-AF65-F5344CB8AC3E}">
        <p14:creationId xmlns:p14="http://schemas.microsoft.com/office/powerpoint/2010/main" val="118123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8EE4-0295-A44F-BE3B-9D38900EE856}"/>
              </a:ext>
            </a:extLst>
          </p:cNvPr>
          <p:cNvSpPr>
            <a:spLocks noGrp="1"/>
          </p:cNvSpPr>
          <p:nvPr>
            <p:ph type="title"/>
          </p:nvPr>
        </p:nvSpPr>
        <p:spPr>
          <a:xfrm>
            <a:off x="1127548" y="998033"/>
            <a:ext cx="9292753" cy="798110"/>
          </a:xfrm>
        </p:spPr>
        <p:txBody>
          <a:bodyPr>
            <a:normAutofit/>
          </a:bodyPr>
          <a:lstStyle/>
          <a:p>
            <a:pPr algn="ctr"/>
            <a:r>
              <a:rPr lang="en-US" dirty="0"/>
              <a:t>5 </a:t>
            </a:r>
            <a:r>
              <a:rPr lang="en-US" dirty="0">
                <a:latin typeface="Times New Roman" panose="02020603050405020304" pitchFamily="18" charset="0"/>
                <a:cs typeface="Times New Roman" panose="02020603050405020304" pitchFamily="18" charset="0"/>
              </a:rPr>
              <a:t>Formative Vital Laws of FUCS</a:t>
            </a:r>
          </a:p>
        </p:txBody>
      </p:sp>
      <p:sp>
        <p:nvSpPr>
          <p:cNvPr id="3" name="Content Placeholder 2">
            <a:extLst>
              <a:ext uri="{FF2B5EF4-FFF2-40B4-BE49-F238E27FC236}">
                <a16:creationId xmlns:a16="http://schemas.microsoft.com/office/drawing/2014/main" id="{30A58E1F-7A62-B846-9FCB-38FF7D83F51B}"/>
              </a:ext>
            </a:extLst>
          </p:cNvPr>
          <p:cNvSpPr>
            <a:spLocks noGrp="1"/>
          </p:cNvSpPr>
          <p:nvPr>
            <p:ph idx="1"/>
          </p:nvPr>
        </p:nvSpPr>
        <p:spPr>
          <a:xfrm>
            <a:off x="794352" y="2278923"/>
            <a:ext cx="9959146" cy="3404315"/>
          </a:xfrm>
          <a:noFill/>
        </p:spPr>
        <p:txBody>
          <a:bodyPr>
            <a:normAutofit/>
          </a:bodyPr>
          <a:lstStyle/>
          <a:p>
            <a:pPr marL="0" indent="0" algn="just">
              <a:buNone/>
            </a:pPr>
            <a:endParaRPr lang="en-US" dirty="0">
              <a:solidFill>
                <a:schemeClr val="tx1">
                  <a:lumMod val="85000"/>
                  <a:lumOff val="15000"/>
                </a:schemeClr>
              </a:solidFill>
            </a:endParaRPr>
          </a:p>
          <a:p>
            <a:pPr algn="ctr"/>
            <a:r>
              <a:rPr lang="en-US" dirty="0">
                <a:solidFill>
                  <a:schemeClr val="tx1">
                    <a:lumMod val="85000"/>
                    <a:lumOff val="15000"/>
                  </a:schemeClr>
                </a:solidFill>
              </a:rPr>
              <a:t>Every being is a </a:t>
            </a:r>
            <a:r>
              <a:rPr lang="en-US" dirty="0">
                <a:solidFill>
                  <a:srgbClr val="C00000"/>
                </a:solidFill>
              </a:rPr>
              <a:t>form,</a:t>
            </a:r>
            <a:r>
              <a:rPr lang="en-US" dirty="0">
                <a:solidFill>
                  <a:schemeClr val="tx1">
                    <a:lumMod val="85000"/>
                    <a:lumOff val="15000"/>
                  </a:schemeClr>
                </a:solidFill>
              </a:rPr>
              <a:t> even if it appears formless </a:t>
            </a:r>
          </a:p>
          <a:p>
            <a:pPr algn="ctr"/>
            <a:r>
              <a:rPr lang="en-US" dirty="0">
                <a:solidFill>
                  <a:schemeClr val="tx1">
                    <a:lumMod val="85000"/>
                    <a:lumOff val="15000"/>
                  </a:schemeClr>
                </a:solidFill>
              </a:rPr>
              <a:t>Every being is a </a:t>
            </a:r>
            <a:r>
              <a:rPr lang="en-US" dirty="0">
                <a:solidFill>
                  <a:srgbClr val="C00000"/>
                </a:solidFill>
              </a:rPr>
              <a:t>motional</a:t>
            </a:r>
            <a:r>
              <a:rPr lang="en-US" dirty="0">
                <a:solidFill>
                  <a:schemeClr val="tx1">
                    <a:lumMod val="85000"/>
                    <a:lumOff val="15000"/>
                  </a:schemeClr>
                </a:solidFill>
              </a:rPr>
              <a:t>, even if it seems stable</a:t>
            </a:r>
          </a:p>
          <a:p>
            <a:pPr algn="ctr"/>
            <a:r>
              <a:rPr lang="en-US" dirty="0">
                <a:solidFill>
                  <a:schemeClr val="tx1">
                    <a:lumMod val="85000"/>
                    <a:lumOff val="15000"/>
                  </a:schemeClr>
                </a:solidFill>
              </a:rPr>
              <a:t> Every being is a </a:t>
            </a:r>
            <a:r>
              <a:rPr lang="en-US" dirty="0">
                <a:solidFill>
                  <a:srgbClr val="C00000"/>
                </a:solidFill>
              </a:rPr>
              <a:t>containing</a:t>
            </a:r>
            <a:r>
              <a:rPr lang="en-US" dirty="0">
                <a:solidFill>
                  <a:schemeClr val="tx1">
                    <a:lumMod val="85000"/>
                    <a:lumOff val="15000"/>
                  </a:schemeClr>
                </a:solidFill>
              </a:rPr>
              <a:t>, even if it appears empty</a:t>
            </a:r>
          </a:p>
          <a:p>
            <a:pPr algn="ctr"/>
            <a:r>
              <a:rPr lang="en-US" dirty="0">
                <a:solidFill>
                  <a:schemeClr val="tx1">
                    <a:lumMod val="85000"/>
                    <a:lumOff val="15000"/>
                  </a:schemeClr>
                </a:solidFill>
              </a:rPr>
              <a:t>Every being is a </a:t>
            </a:r>
            <a:r>
              <a:rPr lang="en-US" dirty="0">
                <a:solidFill>
                  <a:srgbClr val="C00000"/>
                </a:solidFill>
              </a:rPr>
              <a:t>probability</a:t>
            </a:r>
            <a:r>
              <a:rPr lang="en-US" dirty="0">
                <a:solidFill>
                  <a:schemeClr val="tx1">
                    <a:lumMod val="85000"/>
                    <a:lumOff val="15000"/>
                  </a:schemeClr>
                </a:solidFill>
              </a:rPr>
              <a:t>, even if it seems determine  </a:t>
            </a:r>
          </a:p>
          <a:p>
            <a:pPr algn="ctr"/>
            <a:r>
              <a:rPr lang="en-US" dirty="0">
                <a:solidFill>
                  <a:schemeClr val="tx1">
                    <a:lumMod val="85000"/>
                    <a:lumOff val="15000"/>
                  </a:schemeClr>
                </a:solidFill>
              </a:rPr>
              <a:t>Every being is a </a:t>
            </a:r>
            <a:r>
              <a:rPr lang="en-US" dirty="0">
                <a:solidFill>
                  <a:srgbClr val="C00000"/>
                </a:solidFill>
              </a:rPr>
              <a:t>relativity</a:t>
            </a:r>
            <a:r>
              <a:rPr lang="en-US" dirty="0">
                <a:solidFill>
                  <a:schemeClr val="tx1">
                    <a:lumMod val="85000"/>
                    <a:lumOff val="15000"/>
                  </a:schemeClr>
                </a:solidFill>
              </a:rPr>
              <a:t>, even if it seems absolute.</a:t>
            </a:r>
          </a:p>
          <a:p>
            <a:pPr algn="just"/>
            <a:endParaRPr lang="en-US" dirty="0">
              <a:solidFill>
                <a:schemeClr val="tx1">
                  <a:lumMod val="85000"/>
                  <a:lumOff val="15000"/>
                </a:schemeClr>
              </a:solidFill>
            </a:endParaRPr>
          </a:p>
          <a:p>
            <a:pPr marL="0" indent="0" algn="just">
              <a:buNone/>
            </a:pPr>
            <a:r>
              <a:rPr lang="en-US" dirty="0">
                <a:solidFill>
                  <a:schemeClr val="tx1">
                    <a:lumMod val="85000"/>
                    <a:lumOff val="15000"/>
                  </a:schemeClr>
                </a:solidFill>
              </a:rPr>
              <a:t>Is Measured by ISU</a:t>
            </a:r>
          </a:p>
          <a:p>
            <a:endParaRPr lang="en-US" sz="2400" dirty="0"/>
          </a:p>
          <a:p>
            <a:endParaRPr lang="en-US" sz="2400" dirty="0"/>
          </a:p>
        </p:txBody>
      </p:sp>
    </p:spTree>
    <p:extLst>
      <p:ext uri="{BB962C8B-B14F-4D97-AF65-F5344CB8AC3E}">
        <p14:creationId xmlns:p14="http://schemas.microsoft.com/office/powerpoint/2010/main" val="104705656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8195-03F8-F241-96E8-30FD47178841}"/>
              </a:ext>
            </a:extLst>
          </p:cNvPr>
          <p:cNvSpPr>
            <a:spLocks noGrp="1"/>
          </p:cNvSpPr>
          <p:nvPr>
            <p:ph type="title"/>
          </p:nvPr>
        </p:nvSpPr>
        <p:spPr>
          <a:xfrm>
            <a:off x="1154954" y="973668"/>
            <a:ext cx="9262675" cy="706964"/>
          </a:xfrm>
        </p:spPr>
        <p:txBody>
          <a:bodyPr/>
          <a:lstStyle/>
          <a:p>
            <a:pPr algn="r"/>
            <a:br>
              <a:rPr lang="ar-AE" dirty="0">
                <a:solidFill>
                  <a:schemeClr val="bg1"/>
                </a:solidFill>
                <a:ea typeface="Calibri" panose="020F0502020204030204" pitchFamily="34" charset="0"/>
              </a:rPr>
            </a:br>
            <a:r>
              <a:rPr lang="ar-AE" dirty="0">
                <a:solidFill>
                  <a:schemeClr val="bg1"/>
                </a:solidFill>
                <a:ea typeface="Calibri" panose="020F0502020204030204" pitchFamily="34" charset="0"/>
              </a:rPr>
              <a:t>ا</a:t>
            </a:r>
            <a:r>
              <a:rPr lang="ar-AE" b="1" dirty="0">
                <a:solidFill>
                  <a:schemeClr val="bg1"/>
                </a:solidFill>
                <a:ea typeface="Calibri" panose="020F0502020204030204" pitchFamily="34" charset="0"/>
              </a:rPr>
              <a:t>لاطار الثاني  للمواطنة العالمية : ثالوث البداهة  الكونية </a:t>
            </a:r>
            <a:br>
              <a:rPr lang="ar-AE" b="1" dirty="0">
                <a:solidFill>
                  <a:schemeClr val="bg1"/>
                </a:solidFill>
                <a:ea typeface="Calibri" panose="020F0502020204030204" pitchFamily="34" charset="0"/>
              </a:rPr>
            </a:br>
            <a:r>
              <a:rPr lang="ar-AE" b="1" dirty="0">
                <a:solidFill>
                  <a:schemeClr val="bg1"/>
                </a:solidFill>
                <a:ea typeface="Calibri" panose="020F0502020204030204" pitchFamily="34" charset="0"/>
              </a:rPr>
              <a:t>ِ</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Axiomatic Trinity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510AA6-CD23-284F-B922-DB83341B7B39}"/>
              </a:ext>
            </a:extLst>
          </p:cNvPr>
          <p:cNvSpPr>
            <a:spLocks noGrp="1"/>
          </p:cNvSpPr>
          <p:nvPr>
            <p:ph idx="4294967295"/>
          </p:nvPr>
        </p:nvSpPr>
        <p:spPr>
          <a:xfrm>
            <a:off x="1385454" y="2468032"/>
            <a:ext cx="8824913" cy="3416300"/>
          </a:xfrm>
        </p:spPr>
        <p:txBody>
          <a:bodyPr>
            <a:normAutofit lnSpcReduction="10000"/>
          </a:bodyPr>
          <a:lstStyle/>
          <a:p>
            <a:pPr marL="0" indent="0" algn="ctr">
              <a:buNone/>
            </a:pPr>
            <a:endParaRPr lang="en-US" sz="2800" b="1" dirty="0">
              <a:solidFill>
                <a:schemeClr val="tx1">
                  <a:lumMod val="85000"/>
                  <a:lumOff val="15000"/>
                </a:schemeClr>
              </a:solidFill>
              <a:effectLst/>
              <a:ea typeface="Calibri" panose="020F0502020204030204" pitchFamily="34" charset="0"/>
              <a:cs typeface="Times New Roman" panose="02020603050405020304" pitchFamily="18" charset="0"/>
            </a:endParaRPr>
          </a:p>
          <a:p>
            <a:pPr marL="0" indent="0" algn="ctr">
              <a:buNone/>
            </a:pPr>
            <a:r>
              <a:rPr lang="ar-AE" sz="2800" b="1" dirty="0">
                <a:solidFill>
                  <a:schemeClr val="tx1">
                    <a:lumMod val="85000"/>
                    <a:lumOff val="15000"/>
                  </a:schemeClr>
                </a:solidFill>
                <a:ea typeface="Calibri" panose="020F0502020204030204" pitchFamily="34" charset="0"/>
                <a:cs typeface="Times New Roman" panose="02020603050405020304" pitchFamily="18" charset="0"/>
              </a:rPr>
              <a:t>الهدف </a:t>
            </a:r>
            <a:r>
              <a:rPr lang="ar-AE" sz="2800" b="1" dirty="0">
                <a:solidFill>
                  <a:schemeClr val="tx1">
                    <a:lumMod val="85000"/>
                    <a:lumOff val="15000"/>
                  </a:schemeClr>
                </a:solidFill>
                <a:effectLst/>
                <a:ea typeface="Calibri" panose="020F0502020204030204" pitchFamily="34" charset="0"/>
                <a:cs typeface="Times New Roman" panose="02020603050405020304" pitchFamily="18" charset="0"/>
              </a:rPr>
              <a:t> إ</a:t>
            </a:r>
            <a:r>
              <a:rPr lang="ar-AE" sz="2800" b="1" dirty="0">
                <a:solidFill>
                  <a:schemeClr val="tx1">
                    <a:lumMod val="85000"/>
                    <a:lumOff val="15000"/>
                  </a:schemeClr>
                </a:solidFill>
                <a:effectLst/>
                <a:ea typeface="Calibri" panose="020F0502020204030204" pitchFamily="34" charset="0"/>
              </a:rPr>
              <a:t>يقاظ  ذاكرة بداهة أولوية الحياة والعدل والحرية تجريبها قيميا </a:t>
            </a:r>
            <a:endParaRPr lang="en-US" sz="2800" b="1" dirty="0">
              <a:solidFill>
                <a:schemeClr val="tx1">
                  <a:lumMod val="85000"/>
                  <a:lumOff val="15000"/>
                </a:schemeClr>
              </a:solidFill>
              <a:effectLst/>
              <a:ea typeface="Calibri" panose="020F0502020204030204" pitchFamily="34" charset="0"/>
            </a:endParaRPr>
          </a:p>
          <a:p>
            <a:pPr marL="0" indent="0" algn="ctr">
              <a:buNone/>
            </a:pPr>
            <a:br>
              <a:rPr lang="ar-AE" sz="2800" dirty="0">
                <a:solidFill>
                  <a:schemeClr val="tx1">
                    <a:lumMod val="85000"/>
                    <a:lumOff val="15000"/>
                  </a:schemeClr>
                </a:solidFill>
                <a:ea typeface="Calibri" panose="020F0502020204030204" pitchFamily="34" charset="0"/>
              </a:rPr>
            </a:br>
            <a:r>
              <a:rPr lang="ar-AE" sz="2800" dirty="0">
                <a:solidFill>
                  <a:schemeClr val="tx1">
                    <a:lumMod val="85000"/>
                    <a:lumOff val="15000"/>
                  </a:schemeClr>
                </a:solidFill>
                <a:ea typeface="Calibri" panose="020F0502020204030204" pitchFamily="34" charset="0"/>
              </a:rPr>
              <a:t>1. كل كائن يحب الحياة، حتى ولو بدا ميتا، </a:t>
            </a:r>
            <a:br>
              <a:rPr lang="ar-AE" sz="2800" dirty="0">
                <a:solidFill>
                  <a:schemeClr val="tx1">
                    <a:lumMod val="85000"/>
                    <a:lumOff val="15000"/>
                  </a:schemeClr>
                </a:solidFill>
                <a:ea typeface="Calibri" panose="020F0502020204030204" pitchFamily="34" charset="0"/>
              </a:rPr>
            </a:br>
            <a:r>
              <a:rPr lang="ar-AE" sz="2800" dirty="0">
                <a:solidFill>
                  <a:schemeClr val="tx1">
                    <a:lumMod val="85000"/>
                    <a:lumOff val="15000"/>
                  </a:schemeClr>
                </a:solidFill>
                <a:ea typeface="Calibri" panose="020F0502020204030204" pitchFamily="34" charset="0"/>
              </a:rPr>
              <a:t>2. كل كائن يحب العدل، حتى لو بدا غير متوازن</a:t>
            </a:r>
            <a:br>
              <a:rPr lang="ar-AE" sz="2800" dirty="0">
                <a:solidFill>
                  <a:schemeClr val="tx1">
                    <a:lumMod val="85000"/>
                    <a:lumOff val="15000"/>
                  </a:schemeClr>
                </a:solidFill>
                <a:ea typeface="Calibri" panose="020F0502020204030204" pitchFamily="34" charset="0"/>
              </a:rPr>
            </a:br>
            <a:r>
              <a:rPr lang="ar-AE" sz="2800" dirty="0">
                <a:solidFill>
                  <a:schemeClr val="tx1">
                    <a:lumMod val="85000"/>
                    <a:lumOff val="15000"/>
                  </a:schemeClr>
                </a:solidFill>
                <a:ea typeface="Calibri" panose="020F0502020204030204" pitchFamily="34" charset="0"/>
              </a:rPr>
              <a:t>3.  كل كائن يحب الحرية، حتى ولو بدا قاصرا </a:t>
            </a:r>
          </a:p>
          <a:p>
            <a:pPr marL="0" indent="0" algn="ctr">
              <a:buNone/>
            </a:pPr>
            <a:r>
              <a:rPr lang="ar-AE" sz="2800" dirty="0">
                <a:solidFill>
                  <a:schemeClr val="tx1">
                    <a:lumMod val="85000"/>
                    <a:lumOff val="15000"/>
                  </a:schemeClr>
                </a:solidFill>
                <a:ea typeface="Calibri" panose="020F0502020204030204" pitchFamily="34" charset="0"/>
              </a:rPr>
              <a:t> إذا لم يعقه عائق </a:t>
            </a:r>
            <a:endParaRPr lang="en-US" sz="2800" dirty="0">
              <a:solidFill>
                <a:schemeClr val="tx1">
                  <a:lumMod val="85000"/>
                  <a:lumOff val="15000"/>
                </a:schemeClr>
              </a:solidFill>
            </a:endParaRPr>
          </a:p>
          <a:p>
            <a:endParaRPr lang="en-US" dirty="0"/>
          </a:p>
        </p:txBody>
      </p:sp>
    </p:spTree>
    <p:extLst>
      <p:ext uri="{BB962C8B-B14F-4D97-AF65-F5344CB8AC3E}">
        <p14:creationId xmlns:p14="http://schemas.microsoft.com/office/powerpoint/2010/main" val="100504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EA0-AED2-5A47-BA67-D37F16788AAE}"/>
              </a:ext>
            </a:extLst>
          </p:cNvPr>
          <p:cNvSpPr>
            <a:spLocks noGrp="1"/>
          </p:cNvSpPr>
          <p:nvPr>
            <p:ph type="title"/>
          </p:nvPr>
        </p:nvSpPr>
        <p:spPr>
          <a:xfrm>
            <a:off x="1154954" y="973668"/>
            <a:ext cx="9302775" cy="706964"/>
          </a:xfrm>
        </p:spPr>
        <p:txBody>
          <a:bodyPr>
            <a:normAutofit/>
          </a:bodyPr>
          <a:lstStyle/>
          <a:p>
            <a:pPr algn="ctr"/>
            <a:r>
              <a:rPr lang="en-US" dirty="0">
                <a:latin typeface="Times New Roman" panose="02020603050405020304" pitchFamily="18" charset="0"/>
                <a:cs typeface="Times New Roman" panose="02020603050405020304" pitchFamily="18" charset="0"/>
              </a:rPr>
              <a:t>3 Normative values of Cosmic Axiomatic Trinity</a:t>
            </a:r>
          </a:p>
        </p:txBody>
      </p:sp>
      <p:sp>
        <p:nvSpPr>
          <p:cNvPr id="3" name="Content Placeholder 2">
            <a:extLst>
              <a:ext uri="{FF2B5EF4-FFF2-40B4-BE49-F238E27FC236}">
                <a16:creationId xmlns:a16="http://schemas.microsoft.com/office/drawing/2014/main" id="{72338DB1-72B1-E649-9591-5CD244108C67}"/>
              </a:ext>
            </a:extLst>
          </p:cNvPr>
          <p:cNvSpPr>
            <a:spLocks noGrp="1"/>
          </p:cNvSpPr>
          <p:nvPr>
            <p:ph sz="half" idx="4294967295"/>
          </p:nvPr>
        </p:nvSpPr>
        <p:spPr>
          <a:xfrm>
            <a:off x="1039091" y="3041073"/>
            <a:ext cx="9418638" cy="2657475"/>
          </a:xfrm>
        </p:spPr>
        <p:txBody>
          <a:bodyPr>
            <a:normAutofit/>
          </a:bodyPr>
          <a:lstStyle/>
          <a:p>
            <a:pPr algn="ctr"/>
            <a:r>
              <a:rPr lang="en-US" sz="1900" i="1" dirty="0">
                <a:solidFill>
                  <a:schemeClr val="tx1">
                    <a:lumMod val="85000"/>
                    <a:lumOff val="15000"/>
                  </a:schemeClr>
                </a:solidFill>
              </a:rPr>
              <a:t>1. </a:t>
            </a:r>
            <a:r>
              <a:rPr lang="en-US" sz="1900" dirty="0">
                <a:solidFill>
                  <a:srgbClr val="C00000"/>
                </a:solidFill>
              </a:rPr>
              <a:t>Life</a:t>
            </a:r>
            <a:r>
              <a:rPr lang="en-US" sz="1900" dirty="0">
                <a:solidFill>
                  <a:schemeClr val="tx1">
                    <a:lumMod val="85000"/>
                    <a:lumOff val="15000"/>
                  </a:schemeClr>
                </a:solidFill>
              </a:rPr>
              <a:t>, even if it seems lifeless</a:t>
            </a:r>
            <a:r>
              <a:rPr lang="en-US" sz="1900" i="1" dirty="0">
                <a:solidFill>
                  <a:schemeClr val="tx1">
                    <a:lumMod val="85000"/>
                    <a:lumOff val="15000"/>
                  </a:schemeClr>
                </a:solidFill>
              </a:rPr>
              <a:t>,</a:t>
            </a:r>
            <a:endParaRPr lang="en-US" sz="1900" dirty="0">
              <a:solidFill>
                <a:schemeClr val="tx1">
                  <a:lumMod val="85000"/>
                  <a:lumOff val="15000"/>
                </a:schemeClr>
              </a:solidFill>
            </a:endParaRPr>
          </a:p>
          <a:p>
            <a:pPr algn="ctr"/>
            <a:r>
              <a:rPr lang="en-US" sz="1900" dirty="0">
                <a:solidFill>
                  <a:schemeClr val="tx1">
                    <a:lumMod val="85000"/>
                    <a:lumOff val="15000"/>
                  </a:schemeClr>
                </a:solidFill>
              </a:rPr>
              <a:t>2. </a:t>
            </a:r>
            <a:r>
              <a:rPr lang="en-US" sz="1900" dirty="0">
                <a:solidFill>
                  <a:srgbClr val="C00000"/>
                </a:solidFill>
              </a:rPr>
              <a:t>Justice</a:t>
            </a:r>
            <a:r>
              <a:rPr lang="en-US" sz="1900" dirty="0">
                <a:solidFill>
                  <a:schemeClr val="tx1">
                    <a:lumMod val="85000"/>
                    <a:lumOff val="15000"/>
                  </a:schemeClr>
                </a:solidFill>
              </a:rPr>
              <a:t>, even if it seems unjustified, </a:t>
            </a:r>
          </a:p>
          <a:p>
            <a:pPr algn="ctr"/>
            <a:r>
              <a:rPr lang="en-US" sz="1900" dirty="0">
                <a:solidFill>
                  <a:schemeClr val="tx1">
                    <a:lumMod val="85000"/>
                    <a:lumOff val="15000"/>
                  </a:schemeClr>
                </a:solidFill>
              </a:rPr>
              <a:t>3. </a:t>
            </a:r>
            <a:r>
              <a:rPr lang="en-US" sz="1900" dirty="0">
                <a:solidFill>
                  <a:srgbClr val="C00000"/>
                </a:solidFill>
              </a:rPr>
              <a:t>Freedom</a:t>
            </a:r>
            <a:r>
              <a:rPr lang="en-US" sz="1900" dirty="0">
                <a:solidFill>
                  <a:schemeClr val="tx1">
                    <a:lumMod val="85000"/>
                    <a:lumOff val="15000"/>
                  </a:schemeClr>
                </a:solidFill>
              </a:rPr>
              <a:t>, even if appears incapable to be free from entropy.</a:t>
            </a:r>
          </a:p>
          <a:p>
            <a:pPr algn="ctr"/>
            <a:endParaRPr lang="en-US" sz="1900" dirty="0">
              <a:solidFill>
                <a:schemeClr val="tx1">
                  <a:lumMod val="85000"/>
                  <a:lumOff val="15000"/>
                </a:schemeClr>
              </a:solidFill>
            </a:endParaRPr>
          </a:p>
          <a:p>
            <a:pPr marL="0" indent="0">
              <a:buNone/>
            </a:pPr>
            <a:r>
              <a:rPr lang="en-US" sz="1900" dirty="0">
                <a:solidFill>
                  <a:schemeClr val="tx1">
                    <a:lumMod val="85000"/>
                    <a:lumOff val="15000"/>
                  </a:schemeClr>
                </a:solidFill>
              </a:rPr>
              <a:t>Is Measured by ISU</a:t>
            </a:r>
          </a:p>
          <a:p>
            <a:endParaRPr lang="en-US" sz="2400" dirty="0"/>
          </a:p>
          <a:p>
            <a:endParaRPr lang="en-US" sz="2400" dirty="0"/>
          </a:p>
        </p:txBody>
      </p:sp>
      <p:sp>
        <p:nvSpPr>
          <p:cNvPr id="4" name="Content Placeholder 3">
            <a:extLst>
              <a:ext uri="{FF2B5EF4-FFF2-40B4-BE49-F238E27FC236}">
                <a16:creationId xmlns:a16="http://schemas.microsoft.com/office/drawing/2014/main" id="{2D07D89F-D700-2B4F-8078-3F2025689715}"/>
              </a:ext>
            </a:extLst>
          </p:cNvPr>
          <p:cNvSpPr>
            <a:spLocks noGrp="1"/>
          </p:cNvSpPr>
          <p:nvPr>
            <p:ph sz="half" idx="4294967295"/>
          </p:nvPr>
        </p:nvSpPr>
        <p:spPr>
          <a:xfrm>
            <a:off x="2127250" y="2498725"/>
            <a:ext cx="10064750" cy="688975"/>
          </a:xfrm>
        </p:spPr>
        <p:txBody>
          <a:bodyPr>
            <a:normAutofit fontScale="92500" lnSpcReduction="20000"/>
          </a:bodyPr>
          <a:lstStyle/>
          <a:p>
            <a:pPr marL="0" indent="0" algn="just">
              <a:buNone/>
            </a:pPr>
            <a:r>
              <a:rPr lang="en-US" sz="1900" dirty="0">
                <a:solidFill>
                  <a:schemeClr val="tx1">
                    <a:lumMod val="85000"/>
                    <a:lumOff val="15000"/>
                  </a:schemeClr>
                </a:solidFill>
                <a:latin typeface="+mj-lt"/>
                <a:cs typeface="Times New Roman" panose="02020603050405020304" pitchFamily="18" charset="0"/>
              </a:rPr>
              <a:t>consist of every being (form) as instinctively attached to</a:t>
            </a:r>
            <a:endParaRPr lang="en-AE" sz="1900">
              <a:solidFill>
                <a:schemeClr val="tx1">
                  <a:lumMod val="85000"/>
                  <a:lumOff val="15000"/>
                </a:schemeClr>
              </a:solidFill>
              <a:latin typeface="+mj-lt"/>
              <a:cs typeface="Times New Roman" panose="02020603050405020304" pitchFamily="18" charset="0"/>
            </a:endParaRPr>
          </a:p>
          <a:p>
            <a:pPr marL="0" indent="0">
              <a:buNone/>
            </a:pPr>
            <a:r>
              <a:rPr lang="en-US" dirty="0"/>
              <a:t> </a:t>
            </a:r>
            <a:endParaRPr lang="en-AE"/>
          </a:p>
          <a:p>
            <a:pPr marL="0" indent="0">
              <a:buNone/>
            </a:pPr>
            <a:endParaRPr lang="en-US" sz="2400" dirty="0">
              <a:solidFill>
                <a:schemeClr val="tx1">
                  <a:lumMod val="85000"/>
                  <a:lumOff val="15000"/>
                </a:schemeClr>
              </a:solidFill>
            </a:endParaRPr>
          </a:p>
          <a:p>
            <a:endParaRPr lang="en-US" sz="2400" dirty="0"/>
          </a:p>
        </p:txBody>
      </p:sp>
    </p:spTree>
    <p:extLst>
      <p:ext uri="{BB962C8B-B14F-4D97-AF65-F5344CB8AC3E}">
        <p14:creationId xmlns:p14="http://schemas.microsoft.com/office/powerpoint/2010/main" val="328689726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69E8C8-493D-802F-6611-DD027C7E5A62}"/>
              </a:ext>
            </a:extLst>
          </p:cNvPr>
          <p:cNvSpPr>
            <a:spLocks noGrp="1"/>
          </p:cNvSpPr>
          <p:nvPr>
            <p:ph type="title"/>
          </p:nvPr>
        </p:nvSpPr>
        <p:spPr>
          <a:xfrm>
            <a:off x="1154954" y="973668"/>
            <a:ext cx="9235955" cy="706964"/>
          </a:xfrm>
        </p:spPr>
        <p:txBody>
          <a:bodyPr>
            <a:normAutofit fontScale="90000"/>
          </a:bodyPr>
          <a:lstStyle/>
          <a:p>
            <a:pPr algn="ctr"/>
            <a:br>
              <a:rPr lang="ar-AE" b="1" dirty="0">
                <a:effectLst/>
                <a:ea typeface="Calibri" panose="020F0502020204030204" pitchFamily="34" charset="0"/>
                <a:cs typeface="Times New Roman" panose="02020603050405020304" pitchFamily="18" charset="0"/>
              </a:rPr>
            </a:br>
            <a:br>
              <a:rPr lang="ar-AE" b="1" dirty="0">
                <a:ea typeface="Calibri" panose="020F0502020204030204" pitchFamily="34" charset="0"/>
              </a:rPr>
            </a:br>
            <a:r>
              <a:rPr lang="ar-AE" b="1" dirty="0">
                <a:ea typeface="Calibri" panose="020F0502020204030204" pitchFamily="34" charset="0"/>
              </a:rPr>
              <a:t>شرح الإطار الأول : </a:t>
            </a:r>
            <a:r>
              <a:rPr lang="ar-AE" b="1" dirty="0">
                <a:effectLst/>
                <a:ea typeface="Calibri" panose="020F0502020204030204" pitchFamily="34" charset="0"/>
              </a:rPr>
              <a:t> القانون الحيوي للكون بلغة المصالح القرآني</a:t>
            </a:r>
            <a:br>
              <a:rPr lang="ar-AE" b="1" dirty="0">
                <a:effectLst/>
                <a:ea typeface="Calibri" panose="020F0502020204030204" pitchFamily="34" charset="0"/>
              </a:rPr>
            </a:br>
            <a:r>
              <a:rPr lang="en-US" b="1" dirty="0">
                <a:latin typeface="Times New Roman" panose="02020603050405020304" pitchFamily="18" charset="0"/>
                <a:ea typeface="Calibri" panose="020F0502020204030204" pitchFamily="34" charset="0"/>
                <a:cs typeface="Times New Roman" panose="02020603050405020304" pitchFamily="18" charset="0"/>
              </a:rPr>
              <a:t>Hayawic Law </a:t>
            </a:r>
            <a:br>
              <a:rPr lang="ar-AE" sz="2000" dirty="0">
                <a:effectLst/>
                <a:ea typeface="Calibri" panose="020F0502020204030204" pitchFamily="34" charset="0"/>
              </a:rPr>
            </a:br>
            <a:br>
              <a:rPr lang="ar-AE" sz="2000" b="1" dirty="0">
                <a:effectLst/>
                <a:ea typeface="Calibri" panose="020F0502020204030204" pitchFamily="34" charset="0"/>
                <a:cs typeface="Times New Roman" panose="02020603050405020304" pitchFamily="18" charset="0"/>
              </a:rPr>
            </a:br>
            <a:br>
              <a:rPr lang="ar-AE" sz="2000" dirty="0"/>
            </a:br>
            <a:r>
              <a:rPr lang="ar-AE" sz="2000" dirty="0">
                <a:effectLst/>
                <a:ea typeface="Calibri" panose="020F0502020204030204" pitchFamily="34" charset="0"/>
                <a:cs typeface="Times New Roman" panose="02020603050405020304" pitchFamily="18" charset="0"/>
              </a:rPr>
              <a:t> </a:t>
            </a:r>
            <a:endParaRPr lang="ar-AE" sz="2000" dirty="0"/>
          </a:p>
        </p:txBody>
      </p:sp>
      <p:sp>
        <p:nvSpPr>
          <p:cNvPr id="4" name="Content Placeholder 3">
            <a:extLst>
              <a:ext uri="{FF2B5EF4-FFF2-40B4-BE49-F238E27FC236}">
                <a16:creationId xmlns:a16="http://schemas.microsoft.com/office/drawing/2014/main" id="{2B7FC110-4317-9743-8D67-E672BD4126E3}"/>
              </a:ext>
            </a:extLst>
          </p:cNvPr>
          <p:cNvSpPr>
            <a:spLocks noGrp="1"/>
          </p:cNvSpPr>
          <p:nvPr>
            <p:ph idx="4294967295"/>
          </p:nvPr>
        </p:nvSpPr>
        <p:spPr>
          <a:xfrm>
            <a:off x="1154954" y="1635125"/>
            <a:ext cx="9882092" cy="5137150"/>
          </a:xfrm>
        </p:spPr>
        <p:txBody>
          <a:bodyPr>
            <a:noAutofit/>
          </a:bodyPr>
          <a:lstStyle/>
          <a:p>
            <a:pPr marL="0" indent="0" algn="ctr">
              <a:buNone/>
            </a:pPr>
            <a:endParaRPr lang="ar-AE" sz="24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p>
            <a:pPr marL="0" indent="0" algn="ctr">
              <a:buNone/>
            </a:pPr>
            <a:endParaRPr lang="en-US" sz="24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p>
            <a:pPr marL="0" indent="0" algn="ctr">
              <a:buNone/>
            </a:pPr>
            <a:r>
              <a:rPr lang="ar-AE" sz="2400" dirty="0">
                <a:solidFill>
                  <a:schemeClr val="tx1">
                    <a:lumMod val="95000"/>
                    <a:lumOff val="5000"/>
                  </a:schemeClr>
                </a:solidFill>
                <a:latin typeface="+mj-lt"/>
                <a:ea typeface="Calibri" panose="020F0502020204030204" pitchFamily="34" charset="0"/>
                <a:cs typeface="Times New Roman" panose="02020603050405020304" pitchFamily="18" charset="0"/>
              </a:rPr>
              <a:t>يمكن العثور على تعبيرات تؤكد المنطق الحيوي في اي شكل مقدس ومنها الشكل القرآني </a:t>
            </a:r>
          </a:p>
          <a:p>
            <a:pPr marL="0" indent="0" algn="ctr">
              <a:buNone/>
            </a:pPr>
            <a:r>
              <a:rPr lang="ar-AE" sz="2400" dirty="0">
                <a:solidFill>
                  <a:schemeClr val="tx1">
                    <a:lumMod val="95000"/>
                    <a:lumOff val="5000"/>
                  </a:schemeClr>
                </a:solidFill>
                <a:latin typeface="+mj-lt"/>
                <a:ea typeface="Calibri" panose="020F0502020204030204" pitchFamily="34" charset="0"/>
                <a:cs typeface="Times New Roman" panose="02020603050405020304" pitchFamily="18" charset="0"/>
              </a:rPr>
              <a:t>الهدف:  طمأنة المتعلمين القلقين على مصالحهم  بلغتهم المقدسة</a:t>
            </a:r>
            <a:r>
              <a:rPr lang="ar-AE" sz="2400" dirty="0">
                <a:solidFill>
                  <a:schemeClr val="tx1">
                    <a:lumMod val="95000"/>
                    <a:lumOff val="5000"/>
                  </a:schemeClr>
                </a:solidFill>
                <a:effectLst/>
                <a:latin typeface="+mj-lt"/>
                <a:ea typeface="Calibri" panose="020F0502020204030204" pitchFamily="34" charset="0"/>
              </a:rPr>
              <a:t> وتجريبها تكوينيا. </a:t>
            </a:r>
          </a:p>
          <a:p>
            <a:pPr marL="0" indent="0" algn="ctr">
              <a:buNone/>
            </a:pPr>
            <a:br>
              <a:rPr lang="ar-AE" sz="2400" dirty="0">
                <a:solidFill>
                  <a:schemeClr val="tx1">
                    <a:lumMod val="95000"/>
                    <a:lumOff val="5000"/>
                  </a:schemeClr>
                </a:solidFill>
                <a:effectLst/>
                <a:latin typeface="+mj-lt"/>
                <a:ea typeface="Calibri" panose="020F0502020204030204" pitchFamily="34" charset="0"/>
                <a:cs typeface="+mj-cs"/>
              </a:rPr>
            </a:br>
            <a:r>
              <a:rPr lang="ar-AE" sz="2400" dirty="0">
                <a:solidFill>
                  <a:schemeClr val="tx1">
                    <a:lumMod val="95000"/>
                    <a:lumOff val="5000"/>
                  </a:schemeClr>
                </a:solidFill>
                <a:effectLst/>
                <a:latin typeface="+mj-lt"/>
                <a:ea typeface="Calibri" panose="020F0502020204030204" pitchFamily="34" charset="0"/>
                <a:cs typeface="+mj-cs"/>
              </a:rPr>
              <a:t>1- كل كائن شكل، في</a:t>
            </a:r>
            <a:r>
              <a:rPr lang="ar-AE" sz="2400" dirty="0">
                <a:solidFill>
                  <a:schemeClr val="tx1">
                    <a:lumMod val="95000"/>
                    <a:lumOff val="5000"/>
                  </a:schemeClr>
                </a:solidFill>
                <a:latin typeface="+mj-lt"/>
                <a:ea typeface="Calibri" panose="020F0502020204030204" pitchFamily="34" charset="0"/>
                <a:cs typeface="+mj-cs"/>
              </a:rPr>
              <a:t> سورة الإسراء - " قل كل يعمل على شاكلته" </a:t>
            </a:r>
          </a:p>
          <a:p>
            <a:pPr marL="0" indent="0" algn="ctr">
              <a:buNone/>
            </a:pPr>
            <a:r>
              <a:rPr lang="ar-AE" sz="2400" dirty="0">
                <a:solidFill>
                  <a:schemeClr val="tx1">
                    <a:lumMod val="95000"/>
                    <a:lumOff val="5000"/>
                  </a:schemeClr>
                </a:solidFill>
                <a:effectLst/>
                <a:latin typeface="+mj-lt"/>
                <a:ea typeface="Calibri" panose="020F0502020204030204" pitchFamily="34" charset="0"/>
                <a:cs typeface="+mj-cs"/>
              </a:rPr>
              <a:t>2 كل كائن حركي، سورة الرحمن – "كل يوم هو في شان"</a:t>
            </a:r>
            <a:br>
              <a:rPr lang="ar-AE" sz="2400" dirty="0">
                <a:solidFill>
                  <a:schemeClr val="tx1">
                    <a:lumMod val="95000"/>
                    <a:lumOff val="5000"/>
                  </a:schemeClr>
                </a:solidFill>
                <a:effectLst/>
                <a:latin typeface="+mj-lt"/>
                <a:ea typeface="Calibri" panose="020F0502020204030204" pitchFamily="34" charset="0"/>
                <a:cs typeface="+mj-cs"/>
              </a:rPr>
            </a:br>
            <a:r>
              <a:rPr lang="ar-AE" sz="2400" dirty="0">
                <a:solidFill>
                  <a:schemeClr val="tx1">
                    <a:lumMod val="95000"/>
                    <a:lumOff val="5000"/>
                  </a:schemeClr>
                </a:solidFill>
                <a:effectLst/>
                <a:latin typeface="+mj-lt"/>
                <a:ea typeface="Calibri" panose="020F0502020204030204" pitchFamily="34" charset="0"/>
                <a:cs typeface="+mj-cs"/>
              </a:rPr>
              <a:t> 3- كل كائن احتوائي</a:t>
            </a:r>
            <a:r>
              <a:rPr lang="ar-AE" sz="2400" dirty="0">
                <a:solidFill>
                  <a:schemeClr val="tx1">
                    <a:lumMod val="95000"/>
                    <a:lumOff val="5000"/>
                  </a:schemeClr>
                </a:solidFill>
                <a:latin typeface="+mj-lt"/>
                <a:ea typeface="Calibri" panose="020F0502020204030204" pitchFamily="34" charset="0"/>
                <a:cs typeface="+mj-cs"/>
              </a:rPr>
              <a:t>، " الله هو المحيط"</a:t>
            </a:r>
            <a:r>
              <a:rPr lang="ar-AE" sz="2400" dirty="0">
                <a:solidFill>
                  <a:schemeClr val="tx1">
                    <a:lumMod val="95000"/>
                    <a:lumOff val="5000"/>
                  </a:schemeClr>
                </a:solidFill>
                <a:effectLst/>
                <a:latin typeface="+mj-lt"/>
                <a:ea typeface="Calibri" panose="020F0502020204030204" pitchFamily="34" charset="0"/>
                <a:cs typeface="+mj-cs"/>
              </a:rPr>
              <a:t> </a:t>
            </a:r>
            <a:br>
              <a:rPr lang="ar-AE" sz="2400" dirty="0">
                <a:solidFill>
                  <a:schemeClr val="tx1">
                    <a:lumMod val="95000"/>
                    <a:lumOff val="5000"/>
                  </a:schemeClr>
                </a:solidFill>
                <a:effectLst/>
                <a:latin typeface="+mj-lt"/>
                <a:ea typeface="Calibri" panose="020F0502020204030204" pitchFamily="34" charset="0"/>
                <a:cs typeface="+mj-cs"/>
              </a:rPr>
            </a:br>
            <a:r>
              <a:rPr lang="ar-AE" sz="2400" dirty="0">
                <a:solidFill>
                  <a:schemeClr val="tx1">
                    <a:lumMod val="95000"/>
                    <a:lumOff val="5000"/>
                  </a:schemeClr>
                </a:solidFill>
                <a:effectLst/>
                <a:latin typeface="+mj-lt"/>
                <a:ea typeface="Calibri" panose="020F0502020204030204" pitchFamily="34" charset="0"/>
                <a:cs typeface="+mj-cs"/>
              </a:rPr>
              <a:t>4-  كل كائن احتمالي : "</a:t>
            </a:r>
            <a:r>
              <a:rPr lang="ar-AE" sz="2400" dirty="0">
                <a:solidFill>
                  <a:schemeClr val="tx1">
                    <a:lumMod val="95000"/>
                    <a:lumOff val="5000"/>
                  </a:schemeClr>
                </a:solidFill>
                <a:effectLst/>
                <a:highlight>
                  <a:srgbClr val="FFFFFF"/>
                </a:highlight>
                <a:latin typeface="+mj-lt"/>
              </a:rPr>
              <a:t>وأنا منا الصالحون ومنا دون ذلك كنا طرائق قددا"</a:t>
            </a:r>
            <a:r>
              <a:rPr lang="ar-AE" sz="2400" i="1" dirty="0">
                <a:solidFill>
                  <a:schemeClr val="tx1">
                    <a:lumMod val="95000"/>
                    <a:lumOff val="5000"/>
                  </a:schemeClr>
                </a:solidFill>
                <a:effectLst/>
                <a:highlight>
                  <a:srgbClr val="FFFFFF"/>
                </a:highlight>
                <a:latin typeface="+mj-lt"/>
              </a:rPr>
              <a:t> </a:t>
            </a:r>
            <a:r>
              <a:rPr lang="ar-AE" sz="2400" i="0" dirty="0">
                <a:solidFill>
                  <a:schemeClr val="tx1">
                    <a:lumMod val="95000"/>
                    <a:lumOff val="5000"/>
                  </a:schemeClr>
                </a:solidFill>
                <a:effectLst/>
                <a:highlight>
                  <a:srgbClr val="FFFFFF"/>
                </a:highlight>
                <a:latin typeface="+mj-lt"/>
              </a:rPr>
              <a:t>– سورة الجن</a:t>
            </a:r>
            <a:r>
              <a:rPr lang="ar-AE" sz="2400" i="0" dirty="0">
                <a:solidFill>
                  <a:schemeClr val="tx1">
                    <a:lumMod val="95000"/>
                    <a:lumOff val="5000"/>
                  </a:schemeClr>
                </a:solidFill>
                <a:highlight>
                  <a:srgbClr val="FFFFFF"/>
                </a:highlight>
                <a:latin typeface="+mj-lt"/>
                <a:cs typeface="+mj-cs"/>
              </a:rPr>
              <a:t>.</a:t>
            </a:r>
            <a:br>
              <a:rPr lang="ar-AE" sz="2400" dirty="0">
                <a:solidFill>
                  <a:schemeClr val="tx1">
                    <a:lumMod val="95000"/>
                    <a:lumOff val="5000"/>
                  </a:schemeClr>
                </a:solidFill>
                <a:effectLst/>
                <a:latin typeface="+mj-lt"/>
                <a:ea typeface="Calibri" panose="020F0502020204030204" pitchFamily="34" charset="0"/>
                <a:cs typeface="+mj-cs"/>
              </a:rPr>
            </a:br>
            <a:r>
              <a:rPr lang="ar-AE" sz="2400" dirty="0">
                <a:solidFill>
                  <a:schemeClr val="tx1">
                    <a:lumMod val="95000"/>
                    <a:lumOff val="5000"/>
                  </a:schemeClr>
                </a:solidFill>
                <a:effectLst/>
                <a:latin typeface="+mj-lt"/>
                <a:ea typeface="Calibri" panose="020F0502020204030204" pitchFamily="34" charset="0"/>
                <a:cs typeface="+mj-cs"/>
              </a:rPr>
              <a:t>5- كل كائن نسبي، </a:t>
            </a:r>
            <a:r>
              <a:rPr lang="ar-AE" sz="2400" dirty="0">
                <a:solidFill>
                  <a:schemeClr val="tx1">
                    <a:lumMod val="95000"/>
                    <a:lumOff val="5000"/>
                  </a:schemeClr>
                </a:solidFill>
                <a:latin typeface="+mj-lt"/>
                <a:ea typeface="Calibri" panose="020F0502020204030204" pitchFamily="34" charset="0"/>
                <a:cs typeface="+mj-cs"/>
              </a:rPr>
              <a:t>: </a:t>
            </a:r>
            <a:r>
              <a:rPr lang="ar-AE" sz="2400" dirty="0">
                <a:solidFill>
                  <a:schemeClr val="tx1">
                    <a:lumMod val="95000"/>
                    <a:lumOff val="5000"/>
                  </a:schemeClr>
                </a:solidFill>
                <a:effectLst/>
                <a:highlight>
                  <a:srgbClr val="FFFFFF"/>
                </a:highlight>
                <a:latin typeface="+mj-lt"/>
              </a:rPr>
              <a:t>لكل جعلنا منكم شرعة ومنهاجا</a:t>
            </a:r>
            <a:r>
              <a:rPr lang="ar-AE" sz="2400" i="0" dirty="0">
                <a:solidFill>
                  <a:schemeClr val="tx1">
                    <a:lumMod val="95000"/>
                    <a:lumOff val="5000"/>
                  </a:schemeClr>
                </a:solidFill>
                <a:effectLst/>
                <a:highlight>
                  <a:srgbClr val="FFFFFF"/>
                </a:highlight>
                <a:latin typeface="+mj-lt"/>
              </a:rPr>
              <a:t>– سورة المائدة </a:t>
            </a:r>
            <a:r>
              <a:rPr lang="ar-AE" sz="2400" dirty="0">
                <a:solidFill>
                  <a:schemeClr val="tx1">
                    <a:lumMod val="95000"/>
                    <a:lumOff val="5000"/>
                  </a:schemeClr>
                </a:solidFill>
                <a:latin typeface="+mj-lt"/>
                <a:ea typeface="Calibri" panose="020F0502020204030204" pitchFamily="34" charset="0"/>
                <a:cs typeface="+mj-cs"/>
              </a:rPr>
              <a:t>.</a:t>
            </a:r>
            <a:br>
              <a:rPr lang="ar-AE" sz="2400" dirty="0">
                <a:solidFill>
                  <a:schemeClr val="tx1">
                    <a:lumMod val="85000"/>
                    <a:lumOff val="15000"/>
                  </a:schemeClr>
                </a:solidFill>
                <a:effectLst/>
                <a:ea typeface="Calibri" panose="020F0502020204030204" pitchFamily="34" charset="0"/>
                <a:cs typeface="+mj-cs"/>
              </a:rPr>
            </a:br>
            <a:endParaRPr lang="en-US" sz="2400" b="1" dirty="0">
              <a:solidFill>
                <a:schemeClr val="tx1">
                  <a:lumMod val="85000"/>
                  <a:lumOff val="15000"/>
                </a:schemeClr>
              </a:solidFill>
              <a:cs typeface="+mj-cs"/>
            </a:endParaRPr>
          </a:p>
        </p:txBody>
      </p:sp>
    </p:spTree>
    <p:extLst>
      <p:ext uri="{BB962C8B-B14F-4D97-AF65-F5344CB8AC3E}">
        <p14:creationId xmlns:p14="http://schemas.microsoft.com/office/powerpoint/2010/main" val="220166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8195-03F8-F241-96E8-30FD47178841}"/>
              </a:ext>
            </a:extLst>
          </p:cNvPr>
          <p:cNvSpPr>
            <a:spLocks noGrp="1"/>
          </p:cNvSpPr>
          <p:nvPr>
            <p:ph type="title"/>
          </p:nvPr>
        </p:nvSpPr>
        <p:spPr>
          <a:xfrm>
            <a:off x="1154954" y="592410"/>
            <a:ext cx="9262675" cy="1088222"/>
          </a:xfrm>
        </p:spPr>
        <p:txBody>
          <a:bodyPr/>
          <a:lstStyle/>
          <a:p>
            <a:pPr algn="ctr"/>
            <a:br>
              <a:rPr lang="ar-AE" dirty="0">
                <a:solidFill>
                  <a:schemeClr val="bg1"/>
                </a:solidFill>
                <a:ea typeface="Calibri" panose="020F0502020204030204" pitchFamily="34" charset="0"/>
              </a:rPr>
            </a:br>
            <a:r>
              <a:rPr lang="ar-AE" b="1" dirty="0">
                <a:ea typeface="Calibri" panose="020F0502020204030204" pitchFamily="34" charset="0"/>
              </a:rPr>
              <a:t>شرح </a:t>
            </a:r>
            <a:r>
              <a:rPr lang="ar-AE" dirty="0">
                <a:solidFill>
                  <a:schemeClr val="bg1"/>
                </a:solidFill>
                <a:ea typeface="Calibri" panose="020F0502020204030204" pitchFamily="34" charset="0"/>
              </a:rPr>
              <a:t>ا</a:t>
            </a:r>
            <a:r>
              <a:rPr lang="ar-AE" b="1" dirty="0">
                <a:solidFill>
                  <a:schemeClr val="bg1"/>
                </a:solidFill>
                <a:ea typeface="Calibri" panose="020F0502020204030204" pitchFamily="34" charset="0"/>
              </a:rPr>
              <a:t>لاطار الثاني : ثالوث البداهة  الكونية بلغة المصالح القرآنية </a:t>
            </a:r>
            <a:br>
              <a:rPr lang="ar-AE" b="1" dirty="0">
                <a:solidFill>
                  <a:schemeClr val="bg1"/>
                </a:solidFill>
                <a:ea typeface="Calibri" panose="020F0502020204030204" pitchFamily="34" charset="0"/>
              </a:rPr>
            </a:b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Axiomatic Trinity </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510AA6-CD23-284F-B922-DB83341B7B39}"/>
              </a:ext>
            </a:extLst>
          </p:cNvPr>
          <p:cNvSpPr>
            <a:spLocks noGrp="1"/>
          </p:cNvSpPr>
          <p:nvPr>
            <p:ph idx="4294967295"/>
          </p:nvPr>
        </p:nvSpPr>
        <p:spPr>
          <a:xfrm>
            <a:off x="0" y="2603500"/>
            <a:ext cx="8824913" cy="3416300"/>
          </a:xfrm>
        </p:spPr>
        <p:txBody>
          <a:bodyPr>
            <a:normAutofit fontScale="92500" lnSpcReduction="20000"/>
          </a:bodyPr>
          <a:lstStyle/>
          <a:p>
            <a:pPr marL="0" indent="0" algn="r">
              <a:buNone/>
            </a:pPr>
            <a:endParaRPr lang="en-US" sz="2400" b="1" dirty="0">
              <a:solidFill>
                <a:schemeClr val="tx1">
                  <a:lumMod val="85000"/>
                  <a:lumOff val="15000"/>
                </a:schemeClr>
              </a:solidFill>
              <a:effectLst/>
              <a:ea typeface="Calibri" panose="020F0502020204030204" pitchFamily="34" charset="0"/>
              <a:cs typeface="Times New Roman" panose="02020603050405020304" pitchFamily="18" charset="0"/>
            </a:endParaRPr>
          </a:p>
          <a:p>
            <a:pPr marL="0" indent="0" algn="r">
              <a:buNone/>
            </a:pPr>
            <a:r>
              <a:rPr lang="ar-AE" sz="2400" b="1" dirty="0">
                <a:solidFill>
                  <a:schemeClr val="tx1">
                    <a:lumMod val="85000"/>
                    <a:lumOff val="15000"/>
                  </a:schemeClr>
                </a:solidFill>
                <a:ea typeface="Calibri" panose="020F0502020204030204" pitchFamily="34" charset="0"/>
                <a:cs typeface="Times New Roman" panose="02020603050405020304" pitchFamily="18" charset="0"/>
              </a:rPr>
              <a:t>الهدف طمأنة كل الناس أن ثالوث البداهة معبر عنه في المصالح </a:t>
            </a:r>
          </a:p>
          <a:p>
            <a:pPr marL="0" indent="0" algn="r">
              <a:buNone/>
            </a:pPr>
            <a:r>
              <a:rPr lang="ar-AE" sz="2400" b="1" dirty="0">
                <a:solidFill>
                  <a:schemeClr val="tx1">
                    <a:lumMod val="85000"/>
                    <a:lumOff val="15000"/>
                  </a:schemeClr>
                </a:solidFill>
                <a:ea typeface="Calibri" panose="020F0502020204030204" pitchFamily="34" charset="0"/>
                <a:cs typeface="Times New Roman" panose="02020603050405020304" pitchFamily="18" charset="0"/>
              </a:rPr>
              <a:t>التي يقدسها كل انسان بينه وبين نفسه ، سواء أكانت دينية أم غير دينية ،</a:t>
            </a:r>
            <a:endParaRPr lang="ar-AE" sz="2400" b="1" dirty="0">
              <a:solidFill>
                <a:schemeClr val="tx1">
                  <a:lumMod val="85000"/>
                  <a:lumOff val="15000"/>
                </a:schemeClr>
              </a:solidFill>
              <a:effectLst/>
              <a:ea typeface="Calibri" panose="020F0502020204030204" pitchFamily="34" charset="0"/>
            </a:endParaRPr>
          </a:p>
          <a:p>
            <a:pPr marL="0" indent="0" algn="r">
              <a:buNone/>
            </a:pPr>
            <a:r>
              <a:rPr lang="ar-AE" sz="2400" b="1" dirty="0">
                <a:solidFill>
                  <a:schemeClr val="tx1">
                    <a:lumMod val="85000"/>
                    <a:lumOff val="15000"/>
                  </a:schemeClr>
                </a:solidFill>
                <a:effectLst/>
                <a:ea typeface="Calibri" panose="020F0502020204030204" pitchFamily="34" charset="0"/>
              </a:rPr>
              <a:t> مثال عن ثالوث البداهة الكونية في المصالح القرآنية </a:t>
            </a:r>
            <a:endParaRPr lang="en-US" sz="2400" b="1" dirty="0">
              <a:solidFill>
                <a:schemeClr val="tx1">
                  <a:lumMod val="85000"/>
                  <a:lumOff val="15000"/>
                </a:schemeClr>
              </a:solidFill>
              <a:effectLst/>
              <a:ea typeface="Calibri" panose="020F0502020204030204" pitchFamily="34" charset="0"/>
            </a:endParaRPr>
          </a:p>
          <a:p>
            <a:pPr marL="0" indent="0" algn="r">
              <a:buNone/>
            </a:pPr>
            <a:br>
              <a:rPr lang="ar-AE" sz="2400" dirty="0">
                <a:solidFill>
                  <a:schemeClr val="tx1">
                    <a:lumMod val="85000"/>
                    <a:lumOff val="15000"/>
                  </a:schemeClr>
                </a:solidFill>
                <a:ea typeface="Calibri" panose="020F0502020204030204" pitchFamily="34" charset="0"/>
              </a:rPr>
            </a:br>
            <a:r>
              <a:rPr lang="ar-AE" sz="2400" dirty="0">
                <a:solidFill>
                  <a:schemeClr val="tx1">
                    <a:lumMod val="85000"/>
                    <a:lumOff val="15000"/>
                  </a:schemeClr>
                </a:solidFill>
                <a:ea typeface="Calibri" panose="020F0502020204030204" pitchFamily="34" charset="0"/>
              </a:rPr>
              <a:t>1. كل كائن يحب الحياة,  ( الل هو الحي القيوم)</a:t>
            </a:r>
            <a:br>
              <a:rPr lang="ar-AE" sz="2400" dirty="0">
                <a:solidFill>
                  <a:schemeClr val="tx1">
                    <a:lumMod val="85000"/>
                    <a:lumOff val="15000"/>
                  </a:schemeClr>
                </a:solidFill>
                <a:ea typeface="Calibri" panose="020F0502020204030204" pitchFamily="34" charset="0"/>
              </a:rPr>
            </a:br>
            <a:r>
              <a:rPr lang="ar-AE" sz="2400" dirty="0">
                <a:solidFill>
                  <a:schemeClr val="tx1">
                    <a:lumMod val="85000"/>
                    <a:lumOff val="15000"/>
                  </a:schemeClr>
                </a:solidFill>
                <a:ea typeface="Calibri" panose="020F0502020204030204" pitchFamily="34" charset="0"/>
              </a:rPr>
              <a:t>2. كائن يحب العدل، ( الله  هو العدل)</a:t>
            </a:r>
            <a:br>
              <a:rPr lang="ar-AE" sz="2400" dirty="0">
                <a:solidFill>
                  <a:schemeClr val="tx1">
                    <a:lumMod val="85000"/>
                    <a:lumOff val="15000"/>
                  </a:schemeClr>
                </a:solidFill>
                <a:ea typeface="Calibri" panose="020F0502020204030204" pitchFamily="34" charset="0"/>
              </a:rPr>
            </a:br>
            <a:r>
              <a:rPr lang="ar-AE" sz="2400" dirty="0">
                <a:solidFill>
                  <a:schemeClr val="tx1">
                    <a:lumMod val="85000"/>
                    <a:lumOff val="15000"/>
                  </a:schemeClr>
                </a:solidFill>
                <a:ea typeface="Calibri" panose="020F0502020204030204" pitchFamily="34" charset="0"/>
              </a:rPr>
              <a:t>3.  كل كائن يحب الحرية، ( ما شاء الله )</a:t>
            </a:r>
          </a:p>
          <a:p>
            <a:pPr marL="0" indent="0" algn="ctr">
              <a:buNone/>
            </a:pPr>
            <a:r>
              <a:rPr lang="ar-AE" sz="2400" dirty="0">
                <a:solidFill>
                  <a:schemeClr val="tx1">
                    <a:lumMod val="85000"/>
                    <a:lumOff val="15000"/>
                  </a:schemeClr>
                </a:solidFill>
                <a:ea typeface="Calibri" panose="020F0502020204030204" pitchFamily="34" charset="0"/>
              </a:rPr>
              <a:t> </a:t>
            </a:r>
            <a:endParaRPr lang="en-US" dirty="0"/>
          </a:p>
        </p:txBody>
      </p:sp>
      <p:pic>
        <p:nvPicPr>
          <p:cNvPr id="5" name="صورة 4" descr="صورة تحتوي على نص, الرسومات, الخط, شعار&#10;&#10;تم إنشاء الوصف تلقائياً">
            <a:extLst>
              <a:ext uri="{FF2B5EF4-FFF2-40B4-BE49-F238E27FC236}">
                <a16:creationId xmlns:a16="http://schemas.microsoft.com/office/drawing/2014/main" id="{BB63C8CB-B2AE-1775-1B07-D83449F9B4F2}"/>
              </a:ext>
            </a:extLst>
          </p:cNvPr>
          <p:cNvPicPr>
            <a:picLocks noChangeAspect="1"/>
          </p:cNvPicPr>
          <p:nvPr/>
        </p:nvPicPr>
        <p:blipFill>
          <a:blip r:embed="rId2"/>
          <a:stretch>
            <a:fillRect/>
          </a:stretch>
        </p:blipFill>
        <p:spPr>
          <a:xfrm>
            <a:off x="10284744" y="2603500"/>
            <a:ext cx="1410369" cy="1410369"/>
          </a:xfrm>
          <a:prstGeom prst="rect">
            <a:avLst/>
          </a:prstGeom>
        </p:spPr>
      </p:pic>
      <p:pic>
        <p:nvPicPr>
          <p:cNvPr id="7" name="صورة 6">
            <a:extLst>
              <a:ext uri="{FF2B5EF4-FFF2-40B4-BE49-F238E27FC236}">
                <a16:creationId xmlns:a16="http://schemas.microsoft.com/office/drawing/2014/main" id="{A57AB39E-9CC9-8C74-7171-E18E892ED1B9}"/>
              </a:ext>
            </a:extLst>
          </p:cNvPr>
          <p:cNvPicPr>
            <a:picLocks noChangeAspect="1"/>
          </p:cNvPicPr>
          <p:nvPr/>
        </p:nvPicPr>
        <p:blipFill>
          <a:blip r:embed="rId3"/>
          <a:stretch>
            <a:fillRect/>
          </a:stretch>
        </p:blipFill>
        <p:spPr>
          <a:xfrm>
            <a:off x="734786" y="2603500"/>
            <a:ext cx="1767442" cy="1412617"/>
          </a:xfrm>
          <a:prstGeom prst="rect">
            <a:avLst/>
          </a:prstGeom>
        </p:spPr>
      </p:pic>
      <p:pic>
        <p:nvPicPr>
          <p:cNvPr id="9" name="صورة 8" descr="صورة تحتوي على الخط, فن الخط, الرسومات, أبيض&#10;&#10;تم إنشاء الوصف تلقائياً">
            <a:extLst>
              <a:ext uri="{FF2B5EF4-FFF2-40B4-BE49-F238E27FC236}">
                <a16:creationId xmlns:a16="http://schemas.microsoft.com/office/drawing/2014/main" id="{19BCA01C-DEEF-1F1D-BAA5-FDB97C359728}"/>
              </a:ext>
            </a:extLst>
          </p:cNvPr>
          <p:cNvPicPr>
            <a:picLocks noChangeAspect="1"/>
          </p:cNvPicPr>
          <p:nvPr/>
        </p:nvPicPr>
        <p:blipFill>
          <a:blip r:embed="rId4"/>
          <a:stretch>
            <a:fillRect/>
          </a:stretch>
        </p:blipFill>
        <p:spPr>
          <a:xfrm>
            <a:off x="850823" y="4755777"/>
            <a:ext cx="2143125" cy="1509813"/>
          </a:xfrm>
          <a:prstGeom prst="rect">
            <a:avLst/>
          </a:prstGeom>
        </p:spPr>
      </p:pic>
    </p:spTree>
    <p:extLst>
      <p:ext uri="{BB962C8B-B14F-4D97-AF65-F5344CB8AC3E}">
        <p14:creationId xmlns:p14="http://schemas.microsoft.com/office/powerpoint/2010/main" val="415522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8195-03F8-F241-96E8-30FD47178841}"/>
              </a:ext>
            </a:extLst>
          </p:cNvPr>
          <p:cNvSpPr>
            <a:spLocks noGrp="1"/>
          </p:cNvSpPr>
          <p:nvPr>
            <p:ph type="title"/>
          </p:nvPr>
        </p:nvSpPr>
        <p:spPr>
          <a:xfrm>
            <a:off x="1219200" y="774375"/>
            <a:ext cx="8761413" cy="706964"/>
          </a:xfrm>
        </p:spPr>
        <p:txBody>
          <a:bodyPr/>
          <a:lstStyle/>
          <a:p>
            <a:pPr algn="r"/>
            <a:br>
              <a:rPr lang="ar-AE" sz="2800" dirty="0">
                <a:solidFill>
                  <a:schemeClr val="bg1"/>
                </a:solidFill>
                <a:ea typeface="Calibri" panose="020F0502020204030204" pitchFamily="34" charset="0"/>
              </a:rPr>
            </a:br>
            <a:r>
              <a:rPr lang="ar-AE" sz="2800" dirty="0">
                <a:solidFill>
                  <a:schemeClr val="bg1"/>
                </a:solidFill>
                <a:ea typeface="Calibri" panose="020F0502020204030204" pitchFamily="34" charset="0"/>
              </a:rPr>
              <a:t>ا</a:t>
            </a:r>
            <a:r>
              <a:rPr lang="ar-AE" sz="2800" b="1" dirty="0">
                <a:solidFill>
                  <a:schemeClr val="bg1"/>
                </a:solidFill>
                <a:ea typeface="Calibri" panose="020F0502020204030204" pitchFamily="34" charset="0"/>
              </a:rPr>
              <a:t>لاطار الثالث </a:t>
            </a:r>
            <a:br>
              <a:rPr lang="ar-AE" sz="2800" b="1" dirty="0">
                <a:solidFill>
                  <a:schemeClr val="bg1"/>
                </a:solidFill>
                <a:ea typeface="Calibri" panose="020F0502020204030204" pitchFamily="34" charset="0"/>
              </a:rPr>
            </a:br>
            <a:r>
              <a:rPr lang="ar-AE" sz="2800" b="1" dirty="0">
                <a:solidFill>
                  <a:schemeClr val="bg1"/>
                </a:solidFill>
                <a:ea typeface="Calibri" panose="020F0502020204030204" pitchFamily="34" charset="0"/>
              </a:rPr>
              <a:t>  خوارزمية مربع المصالح </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Interests Square Unit  ISU</a:t>
            </a:r>
            <a:br>
              <a:rPr lang="ar-SA"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ar-AE" sz="2800" b="1" kern="100" dirty="0">
                <a:solidFill>
                  <a:schemeClr val="bg1"/>
                </a:solidFill>
                <a:latin typeface="Calibri" panose="020F0502020204030204" pitchFamily="34" charset="0"/>
                <a:ea typeface="Calibri" panose="020F0502020204030204" pitchFamily="34" charset="0"/>
              </a:rPr>
              <a:t> تقنية مربع جذور المصالح الهيكلية و الوظيفية </a:t>
            </a:r>
            <a:r>
              <a:rPr lang="en-US" sz="2800" b="1" dirty="0">
                <a:solidFill>
                  <a:schemeClr val="bg1"/>
                </a:solidFill>
                <a:ea typeface="Calibri" panose="020F0502020204030204" pitchFamily="34" charset="0"/>
              </a:rPr>
              <a:t> </a:t>
            </a:r>
            <a:endParaRPr lang="en-US" sz="2800" dirty="0">
              <a:solidFill>
                <a:schemeClr val="bg1"/>
              </a:solidFill>
            </a:endParaRPr>
          </a:p>
        </p:txBody>
      </p:sp>
      <p:pic>
        <p:nvPicPr>
          <p:cNvPr id="4" name="Content Placeholder 3">
            <a:extLst>
              <a:ext uri="{FF2B5EF4-FFF2-40B4-BE49-F238E27FC236}">
                <a16:creationId xmlns:a16="http://schemas.microsoft.com/office/drawing/2014/main" id="{6506E4E8-9C41-D940-F0CE-9E403ED23760}"/>
              </a:ext>
            </a:extLst>
          </p:cNvPr>
          <p:cNvPicPr>
            <a:picLocks noChangeAspect="1"/>
          </p:cNvPicPr>
          <p:nvPr/>
        </p:nvPicPr>
        <p:blipFill>
          <a:blip r:embed="rId2"/>
          <a:stretch>
            <a:fillRect/>
          </a:stretch>
        </p:blipFill>
        <p:spPr>
          <a:xfrm>
            <a:off x="1368321" y="2895688"/>
            <a:ext cx="4990915" cy="2794141"/>
          </a:xfrm>
          <a:prstGeom prst="rect">
            <a:avLst/>
          </a:prstGeom>
        </p:spPr>
      </p:pic>
      <p:graphicFrame>
        <p:nvGraphicFramePr>
          <p:cNvPr id="6" name="جدول 3">
            <a:extLst>
              <a:ext uri="{FF2B5EF4-FFF2-40B4-BE49-F238E27FC236}">
                <a16:creationId xmlns:a16="http://schemas.microsoft.com/office/drawing/2014/main" id="{FBBF8E45-7AC2-414F-B66C-A2478773FB4B}"/>
              </a:ext>
            </a:extLst>
          </p:cNvPr>
          <p:cNvGraphicFramePr>
            <a:graphicFrameLocks noGrp="1"/>
          </p:cNvGraphicFramePr>
          <p:nvPr>
            <p:extLst>
              <p:ext uri="{D42A27DB-BD31-4B8C-83A1-F6EECF244321}">
                <p14:modId xmlns:p14="http://schemas.microsoft.com/office/powerpoint/2010/main" val="2028896397"/>
              </p:ext>
            </p:extLst>
          </p:nvPr>
        </p:nvGraphicFramePr>
        <p:xfrm>
          <a:off x="6497782" y="2895688"/>
          <a:ext cx="3482830" cy="2299767"/>
        </p:xfrm>
        <a:graphic>
          <a:graphicData uri="http://schemas.openxmlformats.org/drawingml/2006/table">
            <a:tbl>
              <a:tblPr rtl="1" firstRow="1" bandRow="1">
                <a:tableStyleId>{5C22544A-7EE6-4342-B048-85BDC9FD1C3A}</a:tableStyleId>
              </a:tblPr>
              <a:tblGrid>
                <a:gridCol w="1741415">
                  <a:extLst>
                    <a:ext uri="{9D8B030D-6E8A-4147-A177-3AD203B41FA5}">
                      <a16:colId xmlns:a16="http://schemas.microsoft.com/office/drawing/2014/main" val="2769391664"/>
                    </a:ext>
                  </a:extLst>
                </a:gridCol>
                <a:gridCol w="1741415">
                  <a:extLst>
                    <a:ext uri="{9D8B030D-6E8A-4147-A177-3AD203B41FA5}">
                      <a16:colId xmlns:a16="http://schemas.microsoft.com/office/drawing/2014/main" val="2133389943"/>
                    </a:ext>
                  </a:extLst>
                </a:gridCol>
              </a:tblGrid>
              <a:tr h="1105798">
                <a:tc>
                  <a:txBody>
                    <a:bodyPr/>
                    <a:lstStyle/>
                    <a:p>
                      <a:pPr algn="ctr" rtl="1"/>
                      <a:r>
                        <a:rPr lang="ar-AE" sz="3600" dirty="0"/>
                        <a:t> توحيد </a:t>
                      </a:r>
                    </a:p>
                  </a:txBody>
                  <a:tcPr>
                    <a:solidFill>
                      <a:srgbClr val="92D050"/>
                    </a:solidFill>
                  </a:tcPr>
                </a:tc>
                <a:tc>
                  <a:txBody>
                    <a:bodyPr/>
                    <a:lstStyle/>
                    <a:p>
                      <a:pPr algn="ctr" rtl="1"/>
                      <a:r>
                        <a:rPr lang="ar-AE" sz="3600" dirty="0"/>
                        <a:t>صراع </a:t>
                      </a:r>
                    </a:p>
                  </a:txBody>
                  <a:tcPr>
                    <a:solidFill>
                      <a:srgbClr val="FF0000"/>
                    </a:solidFill>
                  </a:tcPr>
                </a:tc>
                <a:extLst>
                  <a:ext uri="{0D108BD9-81ED-4DB2-BD59-A6C34878D82A}">
                    <a16:rowId xmlns:a16="http://schemas.microsoft.com/office/drawing/2014/main" val="24976640"/>
                  </a:ext>
                </a:extLst>
              </a:tr>
              <a:tr h="1193969">
                <a:tc>
                  <a:txBody>
                    <a:bodyPr/>
                    <a:lstStyle/>
                    <a:p>
                      <a:pPr algn="ctr" rtl="1"/>
                      <a:r>
                        <a:rPr lang="ar-AE" sz="3600" dirty="0"/>
                        <a:t>تعاون</a:t>
                      </a:r>
                    </a:p>
                  </a:txBody>
                  <a:tcPr>
                    <a:solidFill>
                      <a:srgbClr val="B3D2F2"/>
                    </a:solidFill>
                  </a:tcPr>
                </a:tc>
                <a:tc>
                  <a:txBody>
                    <a:bodyPr/>
                    <a:lstStyle/>
                    <a:p>
                      <a:pPr algn="ctr" rtl="1"/>
                      <a:r>
                        <a:rPr lang="ar-AE" sz="3600" dirty="0"/>
                        <a:t>عزلة </a:t>
                      </a:r>
                    </a:p>
                  </a:txBody>
                  <a:tcPr>
                    <a:solidFill>
                      <a:srgbClr val="FFF2D3"/>
                    </a:solidFill>
                  </a:tcPr>
                </a:tc>
                <a:extLst>
                  <a:ext uri="{0D108BD9-81ED-4DB2-BD59-A6C34878D82A}">
                    <a16:rowId xmlns:a16="http://schemas.microsoft.com/office/drawing/2014/main" val="3534899896"/>
                  </a:ext>
                </a:extLst>
              </a:tr>
            </a:tbl>
          </a:graphicData>
        </a:graphic>
      </p:graphicFrame>
    </p:spTree>
    <p:extLst>
      <p:ext uri="{BB962C8B-B14F-4D97-AF65-F5344CB8AC3E}">
        <p14:creationId xmlns:p14="http://schemas.microsoft.com/office/powerpoint/2010/main" val="312262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1176DC-19CE-1810-7231-594169589990}"/>
              </a:ext>
            </a:extLst>
          </p:cNvPr>
          <p:cNvSpPr>
            <a:spLocks noGrp="1"/>
          </p:cNvSpPr>
          <p:nvPr>
            <p:ph type="ctrTitle"/>
          </p:nvPr>
        </p:nvSpPr>
        <p:spPr>
          <a:xfrm>
            <a:off x="1433223" y="671332"/>
            <a:ext cx="9001462" cy="844952"/>
          </a:xfrm>
        </p:spPr>
        <p:txBody>
          <a:bodyPr>
            <a:normAutofit/>
          </a:bodyPr>
          <a:lstStyle/>
          <a:p>
            <a:pPr algn="r"/>
            <a:r>
              <a:rPr lang="ar-AE" sz="3200" b="1" dirty="0"/>
              <a:t>مربع المصالح  يذكرنا بمربع أرسطو وديكارت</a:t>
            </a:r>
          </a:p>
        </p:txBody>
      </p:sp>
      <p:sp>
        <p:nvSpPr>
          <p:cNvPr id="3" name="عنوان فرعي 2">
            <a:extLst>
              <a:ext uri="{FF2B5EF4-FFF2-40B4-BE49-F238E27FC236}">
                <a16:creationId xmlns:a16="http://schemas.microsoft.com/office/drawing/2014/main" id="{8A2659AA-D705-89B6-3F4B-378127BE0377}"/>
              </a:ext>
            </a:extLst>
          </p:cNvPr>
          <p:cNvSpPr>
            <a:spLocks noGrp="1"/>
          </p:cNvSpPr>
          <p:nvPr>
            <p:ph type="subTitle" idx="1"/>
          </p:nvPr>
        </p:nvSpPr>
        <p:spPr>
          <a:xfrm>
            <a:off x="1069676" y="1968649"/>
            <a:ext cx="10023894" cy="3495450"/>
          </a:xfrm>
          <a:noFill/>
        </p:spPr>
        <p:txBody>
          <a:bodyPr>
            <a:noAutofit/>
          </a:bodyPr>
          <a:lstStyle/>
          <a:p>
            <a:pPr marL="0" marR="0" algn="r" rtl="1">
              <a:spcBef>
                <a:spcPts val="0"/>
              </a:spcBef>
              <a:spcAft>
                <a:spcPts val="0"/>
              </a:spcAft>
            </a:pP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مربع المصالح هو مخطط منطقي لرسم حركة أي كائن وفق أشمل وأبسط مربع منطقي،</a:t>
            </a:r>
            <a:r>
              <a:rPr lang="ar-AE"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لمحوري </a:t>
            </a: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الزمان والمكان , يضم أربع مربعات</a:t>
            </a:r>
            <a:r>
              <a:rPr lang="ar-AE"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بجذور هي :</a:t>
            </a:r>
          </a:p>
          <a:p>
            <a:pPr marL="0" marR="0" algn="r" rtl="1">
              <a:spcBef>
                <a:spcPts val="0"/>
              </a:spcBef>
              <a:spcAft>
                <a:spcPts val="0"/>
              </a:spcAft>
            </a:pPr>
            <a:endPar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algn="r" rtl="1">
              <a:spcBef>
                <a:spcPts val="0"/>
              </a:spcBef>
              <a:spcAft>
                <a:spcPts val="0"/>
              </a:spcAft>
            </a:pPr>
            <a:r>
              <a:rPr lang="ar-AE"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انفتاح- انغلاق، توتر عالي- توتر منخفض.</a:t>
            </a:r>
          </a:p>
          <a:p>
            <a:pPr algn="r">
              <a:spcBef>
                <a:spcPts val="0"/>
              </a:spcBef>
            </a:pPr>
            <a:r>
              <a:rPr lang="ar-AE"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تتشابه  لغة مربع المصالح مع لغة التصنيف عامة الناس : قوي – ضعيف</a:t>
            </a:r>
            <a:r>
              <a:rPr lang="ar-AE" sz="2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انفتاح – انغلاق. </a:t>
            </a:r>
          </a:p>
          <a:p>
            <a:pPr algn="r">
              <a:spcBef>
                <a:spcPts val="0"/>
              </a:spcBef>
            </a:pP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يذكرنا مربع المصالح بمربع أرسطو لمصالح الجملة  اللغوية الخبرية :  كلي – جزء, إيجابي – سلبي. </a:t>
            </a:r>
          </a:p>
          <a:p>
            <a:pPr marR="0" algn="r" rtl="1">
              <a:spcBef>
                <a:spcPts val="0"/>
              </a:spcBef>
              <a:spcAft>
                <a:spcPts val="0"/>
              </a:spcAft>
            </a:pP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يذكرنا مربع المصالح  بمربع ديكارت  لمصالح الاحداثيات الرياضية :  (00, 01, 11, 01).</a:t>
            </a:r>
          </a:p>
          <a:p>
            <a:pPr marR="0" algn="r" rtl="1">
              <a:spcBef>
                <a:spcPts val="0"/>
              </a:spcBef>
              <a:spcAft>
                <a:spcPts val="0"/>
              </a:spcAft>
            </a:pPr>
            <a:r>
              <a:rPr lang="ar-A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يختلف عن غيره بكونه شامل  لكل المصالح سواء أكانت لغوية, رياضية, صورة, أحداث, الخ .</a:t>
            </a:r>
            <a:endParaRPr lang="en-US" sz="24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150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a:xfrm>
            <a:off x="1154954" y="973668"/>
            <a:ext cx="9305228" cy="706964"/>
          </a:xfrm>
        </p:spPr>
        <p:txBody>
          <a:bodyPr/>
          <a:lstStyle/>
          <a:p>
            <a:pPr algn="r"/>
            <a:r>
              <a:rPr lang="ar-AE" dirty="0"/>
              <a:t> سلم - تصنيف ياسمين رائق-  لتأطير  تعلم التعلم  التكويني والقيمي  للمواطنة الحيوية  العالمية</a:t>
            </a:r>
            <a:endParaRPr lang="en-US"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idx="4294967295"/>
          </p:nvPr>
        </p:nvSpPr>
        <p:spPr>
          <a:xfrm>
            <a:off x="955964" y="2603500"/>
            <a:ext cx="9504217" cy="3416300"/>
          </a:xfrm>
        </p:spPr>
        <p:txBody>
          <a:bodyPr>
            <a:normAutofit/>
          </a:bodyPr>
          <a:lstStyle/>
          <a:p>
            <a:endParaRPr lang="en-US" sz="2800" dirty="0">
              <a:latin typeface="+mj-lt"/>
            </a:endParaRPr>
          </a:p>
          <a:p>
            <a:r>
              <a:rPr lang="en-US" sz="2400" dirty="0">
                <a:latin typeface="+mj-lt"/>
              </a:rPr>
              <a:t>Yasmine Taxonomy  Framework </a:t>
            </a:r>
            <a:r>
              <a:rPr lang="ar-SA" sz="2400" dirty="0">
                <a:latin typeface="+mj-lt"/>
              </a:rPr>
              <a:t> -</a:t>
            </a:r>
          </a:p>
          <a:p>
            <a:pPr marL="0" indent="0">
              <a:buNone/>
            </a:pPr>
            <a:r>
              <a:rPr lang="ar-SA" sz="2400" dirty="0">
                <a:latin typeface="+mj-lt"/>
              </a:rPr>
              <a:t>     </a:t>
            </a:r>
            <a:r>
              <a:rPr lang="en-US" sz="2400" dirty="0"/>
              <a:t>Fluid Universal Common Sense Framework </a:t>
            </a:r>
            <a:endParaRPr lang="ar-SA" sz="2400" dirty="0"/>
          </a:p>
          <a:p>
            <a:r>
              <a:rPr lang="en-US" sz="2400" dirty="0">
                <a:latin typeface="+mj-lt"/>
              </a:rPr>
              <a:t>To Global Citizenship Learning</a:t>
            </a:r>
            <a:r>
              <a:rPr lang="en-US" sz="2400" dirty="0">
                <a:solidFill>
                  <a:schemeClr val="tx1">
                    <a:lumMod val="85000"/>
                    <a:lumOff val="15000"/>
                  </a:schemeClr>
                </a:solidFill>
                <a:latin typeface="+mj-lt"/>
              </a:rPr>
              <a:t> via How to Learn Formative &amp; Normative Interests.</a:t>
            </a:r>
            <a:endParaRPr lang="ar-SA" sz="2400" dirty="0">
              <a:solidFill>
                <a:schemeClr val="tx1">
                  <a:lumMod val="85000"/>
                  <a:lumOff val="15000"/>
                </a:schemeClr>
              </a:solidFill>
              <a:latin typeface="+mj-lt"/>
            </a:endParaRPr>
          </a:p>
          <a:p>
            <a:pPr marL="0" indent="0">
              <a:buNone/>
            </a:pPr>
            <a:endParaRPr lang="ar-SA" sz="2400" dirty="0">
              <a:solidFill>
                <a:schemeClr val="tx1">
                  <a:lumMod val="85000"/>
                  <a:lumOff val="15000"/>
                </a:schemeClr>
              </a:solidFill>
              <a:latin typeface="+mj-lt"/>
            </a:endParaRPr>
          </a:p>
          <a:p>
            <a:pPr marL="0" indent="0">
              <a:buNone/>
            </a:pPr>
            <a:r>
              <a:rPr lang="ar-AE" sz="2400" dirty="0">
                <a:latin typeface="+mj-lt"/>
              </a:rPr>
              <a:t>©</a:t>
            </a:r>
            <a:r>
              <a:rPr lang="en-US" sz="2400" dirty="0">
                <a:latin typeface="+mj-lt"/>
              </a:rPr>
              <a:t> </a:t>
            </a:r>
            <a:r>
              <a:rPr lang="en-US" sz="2400" dirty="0">
                <a:solidFill>
                  <a:schemeClr val="tx1">
                    <a:lumMod val="75000"/>
                    <a:lumOff val="25000"/>
                  </a:schemeClr>
                </a:solidFill>
                <a:latin typeface="+mj-lt"/>
              </a:rPr>
              <a:t>Dr. Yasmine R. ALNAKARI</a:t>
            </a:r>
          </a:p>
          <a:p>
            <a:endParaRPr lang="en-US" sz="2200" dirty="0"/>
          </a:p>
          <a:p>
            <a:endParaRPr lang="en-US" sz="2200" dirty="0"/>
          </a:p>
          <a:p>
            <a:endParaRPr lang="en-US" sz="4000" dirty="0"/>
          </a:p>
        </p:txBody>
      </p:sp>
    </p:spTree>
    <p:extLst>
      <p:ext uri="{BB962C8B-B14F-4D97-AF65-F5344CB8AC3E}">
        <p14:creationId xmlns:p14="http://schemas.microsoft.com/office/powerpoint/2010/main" val="139979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BAECA5-5588-AE4E-BDA9-C41E5249825E}"/>
              </a:ext>
            </a:extLst>
          </p:cNvPr>
          <p:cNvSpPr>
            <a:spLocks noGrp="1"/>
          </p:cNvSpPr>
          <p:nvPr>
            <p:ph type="title"/>
          </p:nvPr>
        </p:nvSpPr>
        <p:spPr>
          <a:xfrm>
            <a:off x="1107583" y="624109"/>
            <a:ext cx="10148551" cy="1446171"/>
          </a:xfrm>
        </p:spPr>
        <p:txBody>
          <a:bodyPr>
            <a:noAutofit/>
          </a:bodyPr>
          <a:lstStyle/>
          <a:p>
            <a:pPr algn="ctr"/>
            <a:r>
              <a:rPr lang="fr-FR" sz="2800" dirty="0" err="1"/>
              <a:t>Aristotle’s</a:t>
            </a:r>
            <a:r>
              <a:rPr lang="fr-FR" sz="2800" dirty="0"/>
              <a:t> Opposite, </a:t>
            </a:r>
            <a:r>
              <a:rPr lang="fr-FR" sz="2800" dirty="0" err="1"/>
              <a:t>Venn</a:t>
            </a:r>
            <a:r>
              <a:rPr lang="fr-FR" sz="2800" dirty="0"/>
              <a:t> </a:t>
            </a:r>
            <a:r>
              <a:rPr lang="fr-FR" sz="2800" dirty="0" err="1"/>
              <a:t>Diagram</a:t>
            </a:r>
            <a:r>
              <a:rPr lang="fr-FR" sz="2800" dirty="0"/>
              <a:t>, </a:t>
            </a:r>
            <a:r>
              <a:rPr lang="fr-FR" sz="2800" dirty="0" err="1"/>
              <a:t>Cartesian</a:t>
            </a:r>
            <a:r>
              <a:rPr lang="fr-FR" sz="2800" dirty="0"/>
              <a:t> Square </a:t>
            </a:r>
            <a:br>
              <a:rPr lang="fr-FR" sz="2800" dirty="0"/>
            </a:br>
            <a:r>
              <a:rPr lang="fr-FR" sz="2800" dirty="0"/>
              <a:t>vs. </a:t>
            </a:r>
            <a:r>
              <a:rPr lang="fr-FR" sz="2800" dirty="0" err="1"/>
              <a:t>Interest</a:t>
            </a:r>
            <a:r>
              <a:rPr lang="fr-FR" sz="2800" dirty="0"/>
              <a:t> Square Unit ISU</a:t>
            </a:r>
            <a:br>
              <a:rPr lang="en-AE" sz="2000"/>
            </a:br>
            <a:endParaRPr lang="en-US" sz="2000" dirty="0"/>
          </a:p>
        </p:txBody>
      </p:sp>
      <p:pic>
        <p:nvPicPr>
          <p:cNvPr id="17" name="Content Placeholder 3">
            <a:extLst>
              <a:ext uri="{FF2B5EF4-FFF2-40B4-BE49-F238E27FC236}">
                <a16:creationId xmlns:a16="http://schemas.microsoft.com/office/drawing/2014/main" id="{6BEA8394-BE53-E448-B923-802900E713CE}"/>
              </a:ext>
            </a:extLst>
          </p:cNvPr>
          <p:cNvPicPr>
            <a:picLocks noGrp="1" noChangeAspect="1"/>
          </p:cNvPicPr>
          <p:nvPr>
            <p:ph idx="4294967295"/>
          </p:nvPr>
        </p:nvPicPr>
        <p:blipFill>
          <a:blip r:embed="rId2"/>
          <a:stretch>
            <a:fillRect/>
          </a:stretch>
        </p:blipFill>
        <p:spPr>
          <a:xfrm>
            <a:off x="6164998" y="2510113"/>
            <a:ext cx="3189668" cy="1600142"/>
          </a:xfrm>
          <a:prstGeom prst="rect">
            <a:avLst/>
          </a:prstGeom>
        </p:spPr>
      </p:pic>
      <p:pic>
        <p:nvPicPr>
          <p:cNvPr id="11" name="Picture 10">
            <a:extLst>
              <a:ext uri="{FF2B5EF4-FFF2-40B4-BE49-F238E27FC236}">
                <a16:creationId xmlns:a16="http://schemas.microsoft.com/office/drawing/2014/main" id="{B3827C23-002C-D442-9029-AF54C36D32EE}"/>
              </a:ext>
            </a:extLst>
          </p:cNvPr>
          <p:cNvPicPr>
            <a:picLocks noChangeAspect="1"/>
          </p:cNvPicPr>
          <p:nvPr/>
        </p:nvPicPr>
        <p:blipFill>
          <a:blip r:embed="rId3"/>
          <a:stretch>
            <a:fillRect/>
          </a:stretch>
        </p:blipFill>
        <p:spPr>
          <a:xfrm>
            <a:off x="2665927" y="2402639"/>
            <a:ext cx="2176528" cy="1275166"/>
          </a:xfrm>
          <a:prstGeom prst="rect">
            <a:avLst/>
          </a:prstGeom>
        </p:spPr>
      </p:pic>
      <p:pic>
        <p:nvPicPr>
          <p:cNvPr id="12" name="Picture 11">
            <a:extLst>
              <a:ext uri="{FF2B5EF4-FFF2-40B4-BE49-F238E27FC236}">
                <a16:creationId xmlns:a16="http://schemas.microsoft.com/office/drawing/2014/main" id="{B13FA59C-AC6E-224F-A991-56CAA5A8EAFC}"/>
              </a:ext>
            </a:extLst>
          </p:cNvPr>
          <p:cNvPicPr>
            <a:picLocks noChangeAspect="1"/>
          </p:cNvPicPr>
          <p:nvPr/>
        </p:nvPicPr>
        <p:blipFill>
          <a:blip r:embed="rId4"/>
          <a:stretch>
            <a:fillRect/>
          </a:stretch>
        </p:blipFill>
        <p:spPr>
          <a:xfrm>
            <a:off x="6562098" y="4495091"/>
            <a:ext cx="2442733" cy="1738800"/>
          </a:xfrm>
          <a:prstGeom prst="rect">
            <a:avLst/>
          </a:prstGeom>
        </p:spPr>
      </p:pic>
      <p:pic>
        <p:nvPicPr>
          <p:cNvPr id="13" name="Picture 12">
            <a:extLst>
              <a:ext uri="{FF2B5EF4-FFF2-40B4-BE49-F238E27FC236}">
                <a16:creationId xmlns:a16="http://schemas.microsoft.com/office/drawing/2014/main" id="{E049926F-4363-9F44-A538-FC1507CC6B7E}"/>
              </a:ext>
            </a:extLst>
          </p:cNvPr>
          <p:cNvPicPr>
            <a:picLocks noChangeAspect="1"/>
          </p:cNvPicPr>
          <p:nvPr/>
        </p:nvPicPr>
        <p:blipFill>
          <a:blip r:embed="rId5"/>
          <a:stretch>
            <a:fillRect/>
          </a:stretch>
        </p:blipFill>
        <p:spPr>
          <a:xfrm>
            <a:off x="2665535" y="4495092"/>
            <a:ext cx="2176528" cy="1738800"/>
          </a:xfrm>
          <a:prstGeom prst="rect">
            <a:avLst/>
          </a:prstGeom>
        </p:spPr>
      </p:pic>
      <p:sp>
        <p:nvSpPr>
          <p:cNvPr id="15" name="TextBox 14">
            <a:extLst>
              <a:ext uri="{FF2B5EF4-FFF2-40B4-BE49-F238E27FC236}">
                <a16:creationId xmlns:a16="http://schemas.microsoft.com/office/drawing/2014/main" id="{DC88C713-0135-6044-8BB7-37CEC78000E4}"/>
              </a:ext>
            </a:extLst>
          </p:cNvPr>
          <p:cNvSpPr txBox="1"/>
          <p:nvPr/>
        </p:nvSpPr>
        <p:spPr>
          <a:xfrm>
            <a:off x="2793831" y="3605417"/>
            <a:ext cx="1920719" cy="369332"/>
          </a:xfrm>
          <a:prstGeom prst="rect">
            <a:avLst/>
          </a:prstGeom>
          <a:noFill/>
        </p:spPr>
        <p:txBody>
          <a:bodyPr wrap="none" rtlCol="0">
            <a:spAutoFit/>
          </a:bodyPr>
          <a:lstStyle/>
          <a:p>
            <a:r>
              <a:rPr lang="en-US" dirty="0"/>
              <a:t>Aristotle Square</a:t>
            </a:r>
          </a:p>
        </p:txBody>
      </p:sp>
      <p:sp>
        <p:nvSpPr>
          <p:cNvPr id="22" name="TextBox 21">
            <a:extLst>
              <a:ext uri="{FF2B5EF4-FFF2-40B4-BE49-F238E27FC236}">
                <a16:creationId xmlns:a16="http://schemas.microsoft.com/office/drawing/2014/main" id="{BE454166-BFCC-8443-9224-6F3E2C5830E0}"/>
              </a:ext>
            </a:extLst>
          </p:cNvPr>
          <p:cNvSpPr txBox="1"/>
          <p:nvPr/>
        </p:nvSpPr>
        <p:spPr>
          <a:xfrm>
            <a:off x="6403258" y="3640831"/>
            <a:ext cx="2713149" cy="369332"/>
          </a:xfrm>
          <a:prstGeom prst="rect">
            <a:avLst/>
          </a:prstGeom>
          <a:noFill/>
        </p:spPr>
        <p:txBody>
          <a:bodyPr wrap="square" rtlCol="0">
            <a:spAutoFit/>
          </a:bodyPr>
          <a:lstStyle/>
          <a:p>
            <a:r>
              <a:rPr lang="en-US" dirty="0"/>
              <a:t>Interest Square Unit ISU</a:t>
            </a:r>
          </a:p>
        </p:txBody>
      </p:sp>
      <p:sp>
        <p:nvSpPr>
          <p:cNvPr id="23" name="TextBox 22">
            <a:extLst>
              <a:ext uri="{FF2B5EF4-FFF2-40B4-BE49-F238E27FC236}">
                <a16:creationId xmlns:a16="http://schemas.microsoft.com/office/drawing/2014/main" id="{49D59972-DA87-BD48-B1F2-0D96BC4130D5}"/>
              </a:ext>
            </a:extLst>
          </p:cNvPr>
          <p:cNvSpPr txBox="1"/>
          <p:nvPr/>
        </p:nvSpPr>
        <p:spPr>
          <a:xfrm>
            <a:off x="2793831" y="5897269"/>
            <a:ext cx="1816523" cy="369332"/>
          </a:xfrm>
          <a:prstGeom prst="rect">
            <a:avLst/>
          </a:prstGeom>
          <a:noFill/>
        </p:spPr>
        <p:txBody>
          <a:bodyPr wrap="none" rtlCol="0">
            <a:spAutoFit/>
          </a:bodyPr>
          <a:lstStyle/>
          <a:p>
            <a:r>
              <a:rPr lang="en-US" dirty="0"/>
              <a:t>Venn Diagram</a:t>
            </a:r>
          </a:p>
        </p:txBody>
      </p:sp>
      <p:sp>
        <p:nvSpPr>
          <p:cNvPr id="24" name="TextBox 23">
            <a:extLst>
              <a:ext uri="{FF2B5EF4-FFF2-40B4-BE49-F238E27FC236}">
                <a16:creationId xmlns:a16="http://schemas.microsoft.com/office/drawing/2014/main" id="{CACC143C-90A0-1D48-B9A3-DCF8E3B40C47}"/>
              </a:ext>
            </a:extLst>
          </p:cNvPr>
          <p:cNvSpPr txBox="1"/>
          <p:nvPr/>
        </p:nvSpPr>
        <p:spPr>
          <a:xfrm>
            <a:off x="6562098" y="5962886"/>
            <a:ext cx="2116285" cy="369332"/>
          </a:xfrm>
          <a:prstGeom prst="rect">
            <a:avLst/>
          </a:prstGeom>
          <a:noFill/>
        </p:spPr>
        <p:txBody>
          <a:bodyPr wrap="square" rtlCol="0">
            <a:spAutoFit/>
          </a:bodyPr>
          <a:lstStyle/>
          <a:p>
            <a:r>
              <a:rPr lang="en-US" dirty="0"/>
              <a:t>Cartesian Square</a:t>
            </a:r>
          </a:p>
        </p:txBody>
      </p:sp>
    </p:spTree>
    <p:extLst>
      <p:ext uri="{BB962C8B-B14F-4D97-AF65-F5344CB8AC3E}">
        <p14:creationId xmlns:p14="http://schemas.microsoft.com/office/powerpoint/2010/main" val="293618355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C2D0B8-81A8-8C45-9B1A-5B8C1390C036}"/>
              </a:ext>
            </a:extLst>
          </p:cNvPr>
          <p:cNvSpPr>
            <a:spLocks noGrp="1"/>
          </p:cNvSpPr>
          <p:nvPr>
            <p:ph type="title"/>
          </p:nvPr>
        </p:nvSpPr>
        <p:spPr>
          <a:xfrm>
            <a:off x="1154954" y="753035"/>
            <a:ext cx="9269206" cy="903643"/>
          </a:xfrm>
        </p:spPr>
        <p:txBody>
          <a:bodyPr>
            <a:noAutofit/>
          </a:bodyPr>
          <a:lstStyle/>
          <a:p>
            <a:pPr algn="r" rtl="1"/>
            <a:r>
              <a:rPr lang="ar-AE" sz="3200" b="1" kern="100" dirty="0">
                <a:latin typeface="Calibri" panose="020F0502020204030204" pitchFamily="34" charset="0"/>
                <a:ea typeface="Calibri" panose="020F0502020204030204" pitchFamily="34" charset="0"/>
              </a:rPr>
              <a:t>هدف مربع مصالح التعليم الحيوي للمواطنة العالمية </a:t>
            </a:r>
            <a:endParaRPr lang="ar-AE" sz="3200" b="1" dirty="0"/>
          </a:p>
        </p:txBody>
      </p:sp>
      <p:sp>
        <p:nvSpPr>
          <p:cNvPr id="3" name="عنصر نائب للمحتوى 2">
            <a:extLst>
              <a:ext uri="{FF2B5EF4-FFF2-40B4-BE49-F238E27FC236}">
                <a16:creationId xmlns:a16="http://schemas.microsoft.com/office/drawing/2014/main" id="{84D7485F-263C-961E-D338-D65EFF894EF3}"/>
              </a:ext>
            </a:extLst>
          </p:cNvPr>
          <p:cNvSpPr>
            <a:spLocks noGrp="1"/>
          </p:cNvSpPr>
          <p:nvPr>
            <p:ph type="body" idx="1"/>
          </p:nvPr>
        </p:nvSpPr>
        <p:spPr>
          <a:xfrm>
            <a:off x="1154954" y="1893346"/>
            <a:ext cx="10280425" cy="2958353"/>
          </a:xfrm>
        </p:spPr>
        <p:txBody>
          <a:bodyPr>
            <a:normAutofit/>
          </a:bodyPr>
          <a:lstStyle/>
          <a:p>
            <a:pPr algn="r"/>
            <a:r>
              <a:rPr lang="ar-AE" sz="2800" kern="100" dirty="0">
                <a:solidFill>
                  <a:schemeClr val="bg1"/>
                </a:solidFill>
                <a:latin typeface="Calibri" panose="020F0502020204030204" pitchFamily="34" charset="0"/>
                <a:ea typeface="Calibri" panose="020F0502020204030204" pitchFamily="34" charset="0"/>
              </a:rPr>
              <a:t>تعلم كيفية ايقاظ واختبار  ذكاء بداهة أي معلومة، منهج تعليم، معلم،</a:t>
            </a:r>
            <a:r>
              <a:rPr lang="ar-AE" sz="2800" kern="100" dirty="0">
                <a:solidFill>
                  <a:schemeClr val="tx1">
                    <a:lumMod val="85000"/>
                    <a:lumOff val="15000"/>
                  </a:schemeClr>
                </a:solidFill>
                <a:latin typeface="Calibri" panose="020F0502020204030204" pitchFamily="34" charset="0"/>
                <a:ea typeface="Calibri" panose="020F0502020204030204" pitchFamily="34" charset="0"/>
              </a:rPr>
              <a:t> </a:t>
            </a:r>
            <a:r>
              <a:rPr lang="ar-AE" sz="2800" kern="100" dirty="0">
                <a:solidFill>
                  <a:schemeClr val="bg1"/>
                </a:solidFill>
                <a:latin typeface="Calibri" panose="020F0502020204030204" pitchFamily="34" charset="0"/>
                <a:ea typeface="Calibri" panose="020F0502020204030204" pitchFamily="34" charset="0"/>
              </a:rPr>
              <a:t>متعلم، بالاستناد الى مربع مصالح التعليم بذواكر البداهة الكونية.</a:t>
            </a:r>
            <a:br>
              <a:rPr lang="en-US" sz="2800" kern="100" dirty="0">
                <a:solidFill>
                  <a:schemeClr val="bg1"/>
                </a:solidFill>
                <a:latin typeface="Calibri" panose="020F0502020204030204" pitchFamily="34" charset="0"/>
                <a:ea typeface="Calibri" panose="020F0502020204030204" pitchFamily="34" charset="0"/>
              </a:rPr>
            </a:br>
            <a:r>
              <a:rPr lang="ar-AE" sz="2800" kern="100" dirty="0">
                <a:solidFill>
                  <a:schemeClr val="bg1"/>
                </a:solidFill>
                <a:latin typeface="Calibri" panose="020F0502020204030204" pitchFamily="34" charset="0"/>
                <a:ea typeface="Calibri" panose="020F0502020204030204" pitchFamily="34" charset="0"/>
              </a:rPr>
              <a:t>لتنمية ذكاء البداهة الحيوية للتواصل مع الذات والآخرمن خلال اثراء ديناميكي لتعلم اكتشاف مفارقات/ أخطاء / معوقات تدفق الحس السليم الكوني.</a:t>
            </a:r>
          </a:p>
          <a:p>
            <a:pPr algn="r"/>
            <a:r>
              <a:rPr lang="ar-AE" sz="2800" kern="100" dirty="0">
                <a:solidFill>
                  <a:schemeClr val="bg1"/>
                </a:solidFill>
                <a:latin typeface="Calibri" panose="020F0502020204030204" pitchFamily="34" charset="0"/>
                <a:ea typeface="Calibri" panose="020F0502020204030204" pitchFamily="34" charset="0"/>
              </a:rPr>
              <a:t>بعصف  أسئلة حول تصنيف صور / نصوص  ذات صلة</a:t>
            </a:r>
            <a:endParaRPr lang="ar-AE" sz="2800" dirty="0">
              <a:solidFill>
                <a:schemeClr val="bg1"/>
              </a:solidFill>
            </a:endParaRPr>
          </a:p>
        </p:txBody>
      </p:sp>
      <p:graphicFrame>
        <p:nvGraphicFramePr>
          <p:cNvPr id="7" name="جدول 3">
            <a:extLst>
              <a:ext uri="{FF2B5EF4-FFF2-40B4-BE49-F238E27FC236}">
                <a16:creationId xmlns:a16="http://schemas.microsoft.com/office/drawing/2014/main" id="{F6DBC8E0-CD3F-A147-A087-EE12C8F86717}"/>
              </a:ext>
            </a:extLst>
          </p:cNvPr>
          <p:cNvGraphicFramePr>
            <a:graphicFrameLocks noGrp="1"/>
          </p:cNvGraphicFramePr>
          <p:nvPr/>
        </p:nvGraphicFramePr>
        <p:xfrm>
          <a:off x="4476856" y="4948518"/>
          <a:ext cx="2625402" cy="1382234"/>
        </p:xfrm>
        <a:graphic>
          <a:graphicData uri="http://schemas.openxmlformats.org/drawingml/2006/table">
            <a:tbl>
              <a:tblPr rtl="1" firstRow="1" bandRow="1">
                <a:tableStyleId>{5C22544A-7EE6-4342-B048-85BDC9FD1C3A}</a:tableStyleId>
              </a:tblPr>
              <a:tblGrid>
                <a:gridCol w="1312701">
                  <a:extLst>
                    <a:ext uri="{9D8B030D-6E8A-4147-A177-3AD203B41FA5}">
                      <a16:colId xmlns:a16="http://schemas.microsoft.com/office/drawing/2014/main" val="2769391664"/>
                    </a:ext>
                  </a:extLst>
                </a:gridCol>
                <a:gridCol w="1312701">
                  <a:extLst>
                    <a:ext uri="{9D8B030D-6E8A-4147-A177-3AD203B41FA5}">
                      <a16:colId xmlns:a16="http://schemas.microsoft.com/office/drawing/2014/main" val="2133389943"/>
                    </a:ext>
                  </a:extLst>
                </a:gridCol>
              </a:tblGrid>
              <a:tr h="691117">
                <a:tc>
                  <a:txBody>
                    <a:bodyPr/>
                    <a:lstStyle/>
                    <a:p>
                      <a:pPr rtl="1"/>
                      <a:r>
                        <a:rPr lang="ar-AE" sz="3600" dirty="0"/>
                        <a:t> توحيد </a:t>
                      </a:r>
                    </a:p>
                  </a:txBody>
                  <a:tcPr>
                    <a:solidFill>
                      <a:schemeClr val="accent4"/>
                    </a:solidFill>
                  </a:tcPr>
                </a:tc>
                <a:tc>
                  <a:txBody>
                    <a:bodyPr/>
                    <a:lstStyle/>
                    <a:p>
                      <a:pPr rtl="1"/>
                      <a:r>
                        <a:rPr lang="ar-AE" sz="3600" dirty="0"/>
                        <a:t>صراع </a:t>
                      </a:r>
                    </a:p>
                  </a:txBody>
                  <a:tcPr>
                    <a:solidFill>
                      <a:schemeClr val="accent1">
                        <a:lumMod val="60000"/>
                        <a:lumOff val="40000"/>
                      </a:schemeClr>
                    </a:solidFill>
                  </a:tcPr>
                </a:tc>
                <a:extLst>
                  <a:ext uri="{0D108BD9-81ED-4DB2-BD59-A6C34878D82A}">
                    <a16:rowId xmlns:a16="http://schemas.microsoft.com/office/drawing/2014/main" val="24976640"/>
                  </a:ext>
                </a:extLst>
              </a:tr>
              <a:tr h="691117">
                <a:tc>
                  <a:txBody>
                    <a:bodyPr/>
                    <a:lstStyle/>
                    <a:p>
                      <a:pPr rtl="1"/>
                      <a:r>
                        <a:rPr lang="ar-AE" sz="3600" dirty="0"/>
                        <a:t>تعاون</a:t>
                      </a:r>
                    </a:p>
                  </a:txBody>
                  <a:tcPr>
                    <a:solidFill>
                      <a:schemeClr val="tx2">
                        <a:lumMod val="20000"/>
                        <a:lumOff val="80000"/>
                      </a:schemeClr>
                    </a:solidFill>
                  </a:tcPr>
                </a:tc>
                <a:tc>
                  <a:txBody>
                    <a:bodyPr/>
                    <a:lstStyle/>
                    <a:p>
                      <a:pPr rtl="1"/>
                      <a:r>
                        <a:rPr lang="ar-AE" sz="3600" dirty="0"/>
                        <a:t>عزلة </a:t>
                      </a:r>
                    </a:p>
                  </a:txBody>
                  <a:tcPr>
                    <a:solidFill>
                      <a:schemeClr val="accent3">
                        <a:lumMod val="40000"/>
                        <a:lumOff val="60000"/>
                      </a:schemeClr>
                    </a:solidFill>
                  </a:tcPr>
                </a:tc>
                <a:extLst>
                  <a:ext uri="{0D108BD9-81ED-4DB2-BD59-A6C34878D82A}">
                    <a16:rowId xmlns:a16="http://schemas.microsoft.com/office/drawing/2014/main" val="3534899896"/>
                  </a:ext>
                </a:extLst>
              </a:tr>
            </a:tbl>
          </a:graphicData>
        </a:graphic>
      </p:graphicFrame>
    </p:spTree>
    <p:extLst>
      <p:ext uri="{BB962C8B-B14F-4D97-AF65-F5344CB8AC3E}">
        <p14:creationId xmlns:p14="http://schemas.microsoft.com/office/powerpoint/2010/main" val="24701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E63A80-815D-511E-63BC-3ED09FED6EB3}"/>
              </a:ext>
            </a:extLst>
          </p:cNvPr>
          <p:cNvSpPr>
            <a:spLocks noGrp="1"/>
          </p:cNvSpPr>
          <p:nvPr>
            <p:ph type="title"/>
          </p:nvPr>
        </p:nvSpPr>
        <p:spPr>
          <a:xfrm>
            <a:off x="1154954" y="973668"/>
            <a:ext cx="9213689" cy="1018418"/>
          </a:xfrm>
        </p:spPr>
        <p:txBody>
          <a:bodyPr>
            <a:normAutofit fontScale="90000"/>
          </a:bodyPr>
          <a:lstStyle/>
          <a:p>
            <a:pPr algn="r"/>
            <a:r>
              <a:rPr lang="ar-AE" b="1" kern="100" dirty="0">
                <a:latin typeface="Calibri" panose="020F0502020204030204" pitchFamily="34" charset="0"/>
                <a:ea typeface="Calibri" panose="020F0502020204030204" pitchFamily="34" charset="0"/>
              </a:rPr>
              <a:t>تطبيق </a:t>
            </a:r>
            <a:r>
              <a:rPr lang="ar-AE" sz="3600" b="1" kern="100" dirty="0">
                <a:effectLst/>
                <a:latin typeface="Calibri" panose="020F0502020204030204" pitchFamily="34" charset="0"/>
                <a:ea typeface="Calibri" panose="020F0502020204030204" pitchFamily="34" charset="0"/>
              </a:rPr>
              <a:t>مربع المصالح التكويني</a:t>
            </a:r>
            <a:br>
              <a:rPr lang="ar-AE" sz="3600" b="1" kern="100" dirty="0">
                <a:effectLst/>
                <a:latin typeface="Calibri" panose="020F0502020204030204" pitchFamily="34" charset="0"/>
                <a:ea typeface="Calibri" panose="020F0502020204030204" pitchFamily="34" charset="0"/>
              </a:rPr>
            </a:br>
            <a:r>
              <a:rPr lang="ar-AE" sz="3600" b="1" kern="100" dirty="0">
                <a:effectLst/>
                <a:latin typeface="Calibri" panose="020F0502020204030204" pitchFamily="34" charset="0"/>
                <a:ea typeface="Calibri" panose="020F0502020204030204" pitchFamily="34" charset="0"/>
              </a:rPr>
              <a:t>وشرح كيف نصنف صورة/ نص</a:t>
            </a:r>
            <a:r>
              <a:rPr lang="ar-AE" b="1" kern="100" dirty="0">
                <a:latin typeface="Calibri" panose="020F0502020204030204" pitchFamily="34" charset="0"/>
                <a:ea typeface="Calibri" panose="020F0502020204030204" pitchFamily="34" charset="0"/>
              </a:rPr>
              <a:t> ، بالعودة الى جذور المربع</a:t>
            </a:r>
            <a:r>
              <a:rPr lang="ar-AE" sz="3600" b="1" kern="100" dirty="0">
                <a:effectLst/>
                <a:latin typeface="Calibri" panose="020F0502020204030204" pitchFamily="34" charset="0"/>
                <a:ea typeface="Calibri" panose="020F0502020204030204" pitchFamily="34" charset="0"/>
              </a:rPr>
              <a:t> </a:t>
            </a:r>
            <a:endParaRPr lang="ar-AE" b="1" dirty="0"/>
          </a:p>
        </p:txBody>
      </p:sp>
      <p:sp>
        <p:nvSpPr>
          <p:cNvPr id="3" name="عنصر نائب للمحتوى 2">
            <a:extLst>
              <a:ext uri="{FF2B5EF4-FFF2-40B4-BE49-F238E27FC236}">
                <a16:creationId xmlns:a16="http://schemas.microsoft.com/office/drawing/2014/main" id="{C4A0EFC3-907E-4745-5094-10E7D352A70C}"/>
              </a:ext>
            </a:extLst>
          </p:cNvPr>
          <p:cNvSpPr>
            <a:spLocks noGrp="1"/>
          </p:cNvSpPr>
          <p:nvPr>
            <p:ph idx="4294967295"/>
          </p:nvPr>
        </p:nvSpPr>
        <p:spPr>
          <a:xfrm>
            <a:off x="1344613" y="2759528"/>
            <a:ext cx="9513887" cy="3260271"/>
          </a:xfrm>
        </p:spPr>
        <p:txBody>
          <a:bodyPr>
            <a:normAutofit/>
          </a:bodyPr>
          <a:lstStyle/>
          <a:p>
            <a:pPr marL="0" marR="0" indent="0" algn="r" rtl="0">
              <a:spcBef>
                <a:spcPts val="0"/>
              </a:spcBef>
              <a:spcAft>
                <a:spcPts val="0"/>
              </a:spcAft>
              <a:buNone/>
            </a:pPr>
            <a:r>
              <a:rPr lang="ar-AE" sz="2800" kern="100" dirty="0">
                <a:effectLst/>
                <a:latin typeface="Calibri" panose="020F0502020204030204" pitchFamily="34" charset="0"/>
                <a:ea typeface="Calibri" panose="020F0502020204030204" pitchFamily="34" charset="0"/>
                <a:cs typeface="+mj-cs"/>
              </a:rPr>
              <a:t>1- تذكير بالتطابق مع جذور مربعات المصالح : (الانفتاح – الانغلاق)، </a:t>
            </a:r>
          </a:p>
          <a:p>
            <a:pPr marL="0" marR="0" indent="0" algn="r" rtl="0">
              <a:spcBef>
                <a:spcPts val="0"/>
              </a:spcBef>
              <a:spcAft>
                <a:spcPts val="0"/>
              </a:spcAft>
              <a:buNone/>
            </a:pPr>
            <a:r>
              <a:rPr lang="ar-AE" sz="2800" kern="100" dirty="0">
                <a:effectLst/>
                <a:latin typeface="Calibri" panose="020F0502020204030204" pitchFamily="34" charset="0"/>
                <a:ea typeface="Calibri" panose="020F0502020204030204" pitchFamily="34" charset="0"/>
                <a:cs typeface="+mj-cs"/>
              </a:rPr>
              <a:t>(التوتر العالي – التوتر المنخفض).</a:t>
            </a:r>
            <a:endParaRPr lang="en-US" sz="2800" kern="100" dirty="0">
              <a:effectLst/>
              <a:latin typeface="Calibri" panose="020F0502020204030204" pitchFamily="34" charset="0"/>
              <a:ea typeface="Calibri" panose="020F0502020204030204" pitchFamily="34" charset="0"/>
              <a:cs typeface="+mj-cs"/>
            </a:endParaRPr>
          </a:p>
          <a:p>
            <a:pPr marL="0" marR="0" indent="0" algn="r" rtl="0">
              <a:spcBef>
                <a:spcPts val="0"/>
              </a:spcBef>
              <a:spcAft>
                <a:spcPts val="0"/>
              </a:spcAft>
              <a:buNone/>
            </a:pPr>
            <a:r>
              <a:rPr lang="ar-AE" sz="2800" kern="100" dirty="0">
                <a:effectLst/>
                <a:latin typeface="Calibri" panose="020F0502020204030204" pitchFamily="34" charset="0"/>
                <a:ea typeface="Calibri" panose="020F0502020204030204" pitchFamily="34" charset="0"/>
                <a:cs typeface="+mj-cs"/>
              </a:rPr>
              <a:t>2- تسجيل اختيارات الطلبة بين (توحيد، تعاون، صراع اوعزلة) على ورقة</a:t>
            </a:r>
            <a:endParaRPr lang="en-US" sz="2800" kern="100" dirty="0">
              <a:effectLst/>
              <a:latin typeface="Calibri" panose="020F0502020204030204" pitchFamily="34" charset="0"/>
              <a:ea typeface="Calibri" panose="020F0502020204030204" pitchFamily="34" charset="0"/>
              <a:cs typeface="+mj-cs"/>
            </a:endParaRPr>
          </a:p>
          <a:p>
            <a:pPr marL="0" indent="0" algn="r">
              <a:spcBef>
                <a:spcPts val="0"/>
              </a:spcBef>
              <a:buNone/>
            </a:pPr>
            <a:r>
              <a:rPr lang="ar-AE" sz="2800" kern="100" dirty="0">
                <a:effectLst/>
                <a:latin typeface="Calibri" panose="020F0502020204030204" pitchFamily="34" charset="0"/>
                <a:ea typeface="Calibri" panose="020F0502020204030204" pitchFamily="34" charset="0"/>
                <a:cs typeface="+mj-cs"/>
              </a:rPr>
              <a:t>3- يتم اختيار المربع الأكثر تصنيفا من الطلاب و يبد</a:t>
            </a:r>
            <a:r>
              <a:rPr lang="ar-AE" sz="2800" kern="100" dirty="0">
                <a:latin typeface="Calibri" panose="020F0502020204030204" pitchFamily="34" charset="0"/>
                <a:ea typeface="Calibri" panose="020F0502020204030204" pitchFamily="34" charset="0"/>
              </a:rPr>
              <a:t>أ</a:t>
            </a:r>
            <a:r>
              <a:rPr lang="ar-AE" sz="2800" kern="100" dirty="0">
                <a:effectLst/>
                <a:latin typeface="Calibri" panose="020F0502020204030204" pitchFamily="34" charset="0"/>
                <a:ea typeface="Calibri" panose="020F0502020204030204" pitchFamily="34" charset="0"/>
                <a:cs typeface="+mj-cs"/>
              </a:rPr>
              <a:t> الحوار لمعرفة أسباب الحكم بالعودة الى جذور المربع.</a:t>
            </a:r>
            <a:endParaRPr lang="en-US" sz="2800" kern="100" dirty="0">
              <a:effectLst/>
              <a:latin typeface="Calibri" panose="020F0502020204030204" pitchFamily="34" charset="0"/>
              <a:ea typeface="Calibri" panose="020F0502020204030204" pitchFamily="34" charset="0"/>
              <a:cs typeface="+mj-cs"/>
            </a:endParaRPr>
          </a:p>
          <a:p>
            <a:endParaRPr lang="ar-AE" dirty="0"/>
          </a:p>
        </p:txBody>
      </p:sp>
    </p:spTree>
    <p:extLst>
      <p:ext uri="{BB962C8B-B14F-4D97-AF65-F5344CB8AC3E}">
        <p14:creationId xmlns:p14="http://schemas.microsoft.com/office/powerpoint/2010/main" val="369193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72FB-3C48-6E44-84B4-D6636A325788}"/>
              </a:ext>
            </a:extLst>
          </p:cNvPr>
          <p:cNvSpPr>
            <a:spLocks noGrp="1"/>
          </p:cNvSpPr>
          <p:nvPr>
            <p:ph type="title"/>
          </p:nvPr>
        </p:nvSpPr>
        <p:spPr/>
        <p:txBody>
          <a:bodyPr/>
          <a:lstStyle/>
          <a:p>
            <a:pPr algn="ctr" defTabSz="457200" rtl="1" eaLnBrk="1" latinLnBrk="0" hangingPunct="1">
              <a:spcBef>
                <a:spcPct val="0"/>
              </a:spcBef>
              <a:buNone/>
            </a:pPr>
            <a:r>
              <a:rPr lang="ar-SA" dirty="0"/>
              <a:t>مربع المصالح التكويني</a:t>
            </a:r>
            <a:endParaRPr lang="en-US" dirty="0"/>
          </a:p>
        </p:txBody>
      </p:sp>
      <p:pic>
        <p:nvPicPr>
          <p:cNvPr id="4" name="Content Placeholder 5" descr="Sleeping Baby Free Stock Photo - Public Domain Pictures">
            <a:extLst>
              <a:ext uri="{FF2B5EF4-FFF2-40B4-BE49-F238E27FC236}">
                <a16:creationId xmlns:a16="http://schemas.microsoft.com/office/drawing/2014/main" id="{17FCE8E6-CD26-F043-88A6-46A883EFEA2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135856" y="4809804"/>
            <a:ext cx="2183058" cy="1455372"/>
          </a:xfrm>
        </p:spPr>
      </p:pic>
      <p:pic>
        <p:nvPicPr>
          <p:cNvPr id="5" name="Content Placeholder 31" descr="Let the Cat Fight Begin. Two TOM CATS ready for Battle? – Ass Clown ...">
            <a:extLst>
              <a:ext uri="{FF2B5EF4-FFF2-40B4-BE49-F238E27FC236}">
                <a16:creationId xmlns:a16="http://schemas.microsoft.com/office/drawing/2014/main" id="{71CF0663-75FA-E343-8FE1-56752A4AE5A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35856" y="2754302"/>
            <a:ext cx="2183058" cy="1452042"/>
          </a:xfrm>
          <a:prstGeom prst="rect">
            <a:avLst/>
          </a:prstGeom>
        </p:spPr>
      </p:pic>
      <p:pic>
        <p:nvPicPr>
          <p:cNvPr id="9" name="صورة 8" descr="صورة تحتوي على شخص, إصبع اليد, تلبيس, بذلة&#10;&#10;تم إنشاء الوصف تلقائياً">
            <a:extLst>
              <a:ext uri="{FF2B5EF4-FFF2-40B4-BE49-F238E27FC236}">
                <a16:creationId xmlns:a16="http://schemas.microsoft.com/office/drawing/2014/main" id="{62045BD0-7534-DB41-89CB-68F39FC44DC4}"/>
              </a:ext>
            </a:extLst>
          </p:cNvPr>
          <p:cNvPicPr>
            <a:picLocks noChangeAspect="1"/>
          </p:cNvPicPr>
          <p:nvPr/>
        </p:nvPicPr>
        <p:blipFill>
          <a:blip r:embed="rId6"/>
          <a:stretch>
            <a:fillRect/>
          </a:stretch>
        </p:blipFill>
        <p:spPr>
          <a:xfrm>
            <a:off x="5715004" y="2750972"/>
            <a:ext cx="2183057" cy="1455372"/>
          </a:xfrm>
          <a:prstGeom prst="rect">
            <a:avLst/>
          </a:prstGeom>
        </p:spPr>
      </p:pic>
      <p:pic>
        <p:nvPicPr>
          <p:cNvPr id="10" name="صورة 10" descr="صورة تحتوي على قصاصة فنية, توضيح, التصميم&#10;&#10;تم إنشاء الوصف تلقائياً">
            <a:extLst>
              <a:ext uri="{FF2B5EF4-FFF2-40B4-BE49-F238E27FC236}">
                <a16:creationId xmlns:a16="http://schemas.microsoft.com/office/drawing/2014/main" id="{F829C053-0D0C-E544-AD58-006F86D03CF6}"/>
              </a:ext>
            </a:extLst>
          </p:cNvPr>
          <p:cNvPicPr>
            <a:picLocks noChangeAspect="1"/>
          </p:cNvPicPr>
          <p:nvPr/>
        </p:nvPicPr>
        <p:blipFill>
          <a:blip r:embed="rId7"/>
          <a:stretch>
            <a:fillRect/>
          </a:stretch>
        </p:blipFill>
        <p:spPr>
          <a:xfrm>
            <a:off x="5715003" y="4809804"/>
            <a:ext cx="2183058" cy="1455372"/>
          </a:xfrm>
          <a:prstGeom prst="rect">
            <a:avLst/>
          </a:prstGeom>
        </p:spPr>
      </p:pic>
    </p:spTree>
    <p:extLst>
      <p:ext uri="{BB962C8B-B14F-4D97-AF65-F5344CB8AC3E}">
        <p14:creationId xmlns:p14="http://schemas.microsoft.com/office/powerpoint/2010/main" val="3777214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1661-DE0C-AB47-AB68-BBAF100AF36A}"/>
              </a:ext>
            </a:extLst>
          </p:cNvPr>
          <p:cNvSpPr>
            <a:spLocks noGrp="1"/>
          </p:cNvSpPr>
          <p:nvPr>
            <p:ph type="title"/>
          </p:nvPr>
        </p:nvSpPr>
        <p:spPr>
          <a:xfrm>
            <a:off x="2125013" y="865311"/>
            <a:ext cx="9275603" cy="1280890"/>
          </a:xfrm>
        </p:spPr>
        <p:txBody>
          <a:bodyPr>
            <a:normAutofit/>
          </a:bodyPr>
          <a:lstStyle/>
          <a:p>
            <a:pPr algn="just"/>
            <a:r>
              <a:rPr lang="en-US" sz="3200" dirty="0"/>
              <a:t>4 Interest Square Units ISU matrices tool</a:t>
            </a:r>
            <a:endParaRPr lang="en-AE" sz="3200"/>
          </a:p>
        </p:txBody>
      </p:sp>
      <p:pic>
        <p:nvPicPr>
          <p:cNvPr id="8" name="Content Placeholder 3">
            <a:extLst>
              <a:ext uri="{FF2B5EF4-FFF2-40B4-BE49-F238E27FC236}">
                <a16:creationId xmlns:a16="http://schemas.microsoft.com/office/drawing/2014/main" id="{9DF7E00A-CA5E-404E-B782-63B84CF7E941}"/>
              </a:ext>
            </a:extLst>
          </p:cNvPr>
          <p:cNvPicPr>
            <a:picLocks noGrp="1" noChangeAspect="1"/>
          </p:cNvPicPr>
          <p:nvPr>
            <p:ph sz="half" idx="1"/>
          </p:nvPr>
        </p:nvPicPr>
        <p:blipFill>
          <a:blip r:embed="rId2"/>
          <a:stretch>
            <a:fillRect/>
          </a:stretch>
        </p:blipFill>
        <p:spPr>
          <a:xfrm>
            <a:off x="7909294" y="3086961"/>
            <a:ext cx="3033180" cy="2905728"/>
          </a:xfrm>
          <a:prstGeom prst="rect">
            <a:avLst/>
          </a:prstGeom>
        </p:spPr>
      </p:pic>
      <p:sp>
        <p:nvSpPr>
          <p:cNvPr id="9" name="Content Placeholder 8">
            <a:extLst>
              <a:ext uri="{FF2B5EF4-FFF2-40B4-BE49-F238E27FC236}">
                <a16:creationId xmlns:a16="http://schemas.microsoft.com/office/drawing/2014/main" id="{98BA57FD-FF6A-9746-87CD-1396074F8DB7}"/>
              </a:ext>
            </a:extLst>
          </p:cNvPr>
          <p:cNvSpPr>
            <a:spLocks noGrp="1"/>
          </p:cNvSpPr>
          <p:nvPr>
            <p:ph sz="half" idx="2"/>
          </p:nvPr>
        </p:nvSpPr>
        <p:spPr>
          <a:xfrm>
            <a:off x="1403796" y="3567289"/>
            <a:ext cx="6800045" cy="1906060"/>
          </a:xfrm>
        </p:spPr>
        <p:txBody>
          <a:bodyPr/>
          <a:lstStyle/>
          <a:p>
            <a:pPr algn="ctr"/>
            <a:r>
              <a:rPr lang="en-US" sz="1600" dirty="0"/>
              <a:t> </a:t>
            </a:r>
            <a:r>
              <a:rPr lang="en-US" sz="1600" dirty="0">
                <a:solidFill>
                  <a:srgbClr val="C00000"/>
                </a:solidFill>
              </a:rPr>
              <a:t>Square One</a:t>
            </a:r>
            <a:r>
              <a:rPr lang="en-US" sz="1600" dirty="0"/>
              <a:t>- Isolation: (Low Resonance+ Closed Circle) </a:t>
            </a:r>
          </a:p>
          <a:p>
            <a:pPr algn="ctr"/>
            <a:r>
              <a:rPr lang="en-US" sz="1600" dirty="0"/>
              <a:t> </a:t>
            </a:r>
            <a:r>
              <a:rPr lang="en-US" sz="1600" dirty="0">
                <a:solidFill>
                  <a:srgbClr val="C00000"/>
                </a:solidFill>
              </a:rPr>
              <a:t>Square Two</a:t>
            </a:r>
            <a:r>
              <a:rPr lang="en-US" sz="1600" dirty="0"/>
              <a:t>-Conflicting (High Resonance+ Closed Circle) </a:t>
            </a:r>
          </a:p>
          <a:p>
            <a:pPr algn="ctr"/>
            <a:r>
              <a:rPr lang="en-US" sz="1600" dirty="0">
                <a:solidFill>
                  <a:srgbClr val="C00000"/>
                </a:solidFill>
              </a:rPr>
              <a:t>Square Three </a:t>
            </a:r>
            <a:r>
              <a:rPr lang="en-US" sz="1600" dirty="0"/>
              <a:t>- Coe-existing (Low Resonance+ Open Circle) </a:t>
            </a:r>
          </a:p>
          <a:p>
            <a:pPr algn="ctr"/>
            <a:r>
              <a:rPr lang="en-US" sz="1600" dirty="0"/>
              <a:t> </a:t>
            </a:r>
            <a:r>
              <a:rPr lang="en-US" sz="1600" dirty="0">
                <a:solidFill>
                  <a:srgbClr val="C00000"/>
                </a:solidFill>
              </a:rPr>
              <a:t>Square Four</a:t>
            </a:r>
            <a:r>
              <a:rPr lang="en-US" sz="1600" dirty="0"/>
              <a:t>- Unification  (High Resonance+ Open Circle)</a:t>
            </a:r>
          </a:p>
          <a:p>
            <a:endParaRPr lang="en-US" dirty="0"/>
          </a:p>
        </p:txBody>
      </p:sp>
      <p:sp>
        <p:nvSpPr>
          <p:cNvPr id="6" name="TextBox 5">
            <a:extLst>
              <a:ext uri="{FF2B5EF4-FFF2-40B4-BE49-F238E27FC236}">
                <a16:creationId xmlns:a16="http://schemas.microsoft.com/office/drawing/2014/main" id="{052F1F6C-398D-E746-9890-095B0970A241}"/>
              </a:ext>
            </a:extLst>
          </p:cNvPr>
          <p:cNvSpPr txBox="1"/>
          <p:nvPr/>
        </p:nvSpPr>
        <p:spPr>
          <a:xfrm>
            <a:off x="1403796" y="2290476"/>
            <a:ext cx="8771883" cy="1415772"/>
          </a:xfrm>
          <a:prstGeom prst="rect">
            <a:avLst/>
          </a:prstGeom>
          <a:noFill/>
        </p:spPr>
        <p:txBody>
          <a:bodyPr wrap="square" rtlCol="0">
            <a:spAutoFit/>
          </a:bodyPr>
          <a:lstStyle/>
          <a:p>
            <a:pPr algn="just"/>
            <a:r>
              <a:rPr lang="en-US" sz="1600" dirty="0"/>
              <a:t>The Formative and Normative common sense fluidity are manifested through a mathematical Interest Square Unit ISU matrices tool that consist of four units totality, partial, negativity and positivity within each the four following interests</a:t>
            </a:r>
          </a:p>
          <a:p>
            <a:r>
              <a:rPr lang="en-US" sz="2000" dirty="0"/>
              <a:t> </a:t>
            </a:r>
            <a:endParaRPr lang="en-AE" sz="2000"/>
          </a:p>
          <a:p>
            <a:endParaRPr lang="en-US" dirty="0"/>
          </a:p>
        </p:txBody>
      </p:sp>
    </p:spTree>
    <p:extLst>
      <p:ext uri="{BB962C8B-B14F-4D97-AF65-F5344CB8AC3E}">
        <p14:creationId xmlns:p14="http://schemas.microsoft.com/office/powerpoint/2010/main" val="77642933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EA0-AED2-5A47-BA67-D37F16788AAE}"/>
              </a:ext>
            </a:extLst>
          </p:cNvPr>
          <p:cNvSpPr>
            <a:spLocks noGrp="1"/>
          </p:cNvSpPr>
          <p:nvPr>
            <p:ph type="title"/>
          </p:nvPr>
        </p:nvSpPr>
        <p:spPr>
          <a:xfrm>
            <a:off x="1400419" y="934146"/>
            <a:ext cx="10065555" cy="904887"/>
          </a:xfrm>
        </p:spPr>
        <p:txBody>
          <a:bodyPr>
            <a:normAutofit fontScale="90000"/>
          </a:bodyPr>
          <a:lstStyle/>
          <a:p>
            <a:pPr algn="ctr"/>
            <a:r>
              <a:rPr lang="en-US" dirty="0"/>
              <a:t>3 Normative values of Cosmic Axiomatic Trinity</a:t>
            </a:r>
          </a:p>
        </p:txBody>
      </p:sp>
      <p:sp>
        <p:nvSpPr>
          <p:cNvPr id="3" name="Content Placeholder 2">
            <a:extLst>
              <a:ext uri="{FF2B5EF4-FFF2-40B4-BE49-F238E27FC236}">
                <a16:creationId xmlns:a16="http://schemas.microsoft.com/office/drawing/2014/main" id="{72338DB1-72B1-E649-9591-5CD244108C67}"/>
              </a:ext>
            </a:extLst>
          </p:cNvPr>
          <p:cNvSpPr>
            <a:spLocks noGrp="1"/>
          </p:cNvSpPr>
          <p:nvPr>
            <p:ph sz="half" idx="1"/>
          </p:nvPr>
        </p:nvSpPr>
        <p:spPr>
          <a:xfrm>
            <a:off x="1244183" y="3160889"/>
            <a:ext cx="9419524" cy="1823235"/>
          </a:xfrm>
        </p:spPr>
        <p:txBody>
          <a:bodyPr>
            <a:normAutofit fontScale="92500" lnSpcReduction="20000"/>
          </a:bodyPr>
          <a:lstStyle/>
          <a:p>
            <a:pPr algn="ctr"/>
            <a:r>
              <a:rPr lang="en-US" sz="1900" i="1" dirty="0">
                <a:solidFill>
                  <a:schemeClr val="tx1">
                    <a:lumMod val="85000"/>
                    <a:lumOff val="15000"/>
                  </a:schemeClr>
                </a:solidFill>
              </a:rPr>
              <a:t>1. </a:t>
            </a:r>
            <a:r>
              <a:rPr lang="en-US" sz="1900" dirty="0">
                <a:solidFill>
                  <a:srgbClr val="C00000"/>
                </a:solidFill>
              </a:rPr>
              <a:t>Life</a:t>
            </a:r>
            <a:r>
              <a:rPr lang="en-US" sz="1900" dirty="0">
                <a:solidFill>
                  <a:schemeClr val="tx1">
                    <a:lumMod val="85000"/>
                    <a:lumOff val="15000"/>
                  </a:schemeClr>
                </a:solidFill>
              </a:rPr>
              <a:t>, even if it seems lifeless</a:t>
            </a:r>
            <a:r>
              <a:rPr lang="en-US" sz="1900" i="1" dirty="0">
                <a:solidFill>
                  <a:schemeClr val="tx1">
                    <a:lumMod val="85000"/>
                    <a:lumOff val="15000"/>
                  </a:schemeClr>
                </a:solidFill>
              </a:rPr>
              <a:t>,</a:t>
            </a:r>
            <a:endParaRPr lang="en-US" sz="1900" dirty="0">
              <a:solidFill>
                <a:schemeClr val="tx1">
                  <a:lumMod val="85000"/>
                  <a:lumOff val="15000"/>
                </a:schemeClr>
              </a:solidFill>
            </a:endParaRPr>
          </a:p>
          <a:p>
            <a:pPr algn="ctr"/>
            <a:r>
              <a:rPr lang="en-US" sz="1900" dirty="0">
                <a:solidFill>
                  <a:schemeClr val="tx1">
                    <a:lumMod val="85000"/>
                    <a:lumOff val="15000"/>
                  </a:schemeClr>
                </a:solidFill>
              </a:rPr>
              <a:t>2. </a:t>
            </a:r>
            <a:r>
              <a:rPr lang="en-US" sz="1900" dirty="0">
                <a:solidFill>
                  <a:srgbClr val="C00000"/>
                </a:solidFill>
              </a:rPr>
              <a:t>Justice</a:t>
            </a:r>
            <a:r>
              <a:rPr lang="en-US" sz="1900" dirty="0">
                <a:solidFill>
                  <a:schemeClr val="tx1">
                    <a:lumMod val="85000"/>
                    <a:lumOff val="15000"/>
                  </a:schemeClr>
                </a:solidFill>
              </a:rPr>
              <a:t>, even if it seems unjustified, </a:t>
            </a:r>
          </a:p>
          <a:p>
            <a:pPr algn="ctr"/>
            <a:r>
              <a:rPr lang="en-US" sz="1900" dirty="0">
                <a:solidFill>
                  <a:schemeClr val="tx1">
                    <a:lumMod val="85000"/>
                    <a:lumOff val="15000"/>
                  </a:schemeClr>
                </a:solidFill>
              </a:rPr>
              <a:t>3. </a:t>
            </a:r>
            <a:r>
              <a:rPr lang="en-US" sz="1900" dirty="0">
                <a:solidFill>
                  <a:srgbClr val="C00000"/>
                </a:solidFill>
              </a:rPr>
              <a:t>Freedom</a:t>
            </a:r>
            <a:r>
              <a:rPr lang="en-US" sz="1900" dirty="0">
                <a:solidFill>
                  <a:schemeClr val="tx1">
                    <a:lumMod val="85000"/>
                    <a:lumOff val="15000"/>
                  </a:schemeClr>
                </a:solidFill>
              </a:rPr>
              <a:t>, even if appears incapable to be free from entropy.</a:t>
            </a:r>
          </a:p>
          <a:p>
            <a:pPr algn="ctr"/>
            <a:endParaRPr lang="en-US" sz="1900" dirty="0">
              <a:solidFill>
                <a:schemeClr val="tx1">
                  <a:lumMod val="85000"/>
                  <a:lumOff val="15000"/>
                </a:schemeClr>
              </a:solidFill>
            </a:endParaRPr>
          </a:p>
          <a:p>
            <a:pPr marL="0" indent="0">
              <a:buNone/>
            </a:pPr>
            <a:r>
              <a:rPr lang="en-US" sz="1900" dirty="0">
                <a:solidFill>
                  <a:schemeClr val="tx1">
                    <a:lumMod val="85000"/>
                    <a:lumOff val="15000"/>
                  </a:schemeClr>
                </a:solidFill>
              </a:rPr>
              <a:t>Is Measured by ISU</a:t>
            </a:r>
          </a:p>
          <a:p>
            <a:endParaRPr lang="en-US" sz="2400" dirty="0"/>
          </a:p>
          <a:p>
            <a:endParaRPr lang="en-US" sz="2400" dirty="0"/>
          </a:p>
        </p:txBody>
      </p:sp>
      <p:sp>
        <p:nvSpPr>
          <p:cNvPr id="4" name="Content Placeholder 3">
            <a:extLst>
              <a:ext uri="{FF2B5EF4-FFF2-40B4-BE49-F238E27FC236}">
                <a16:creationId xmlns:a16="http://schemas.microsoft.com/office/drawing/2014/main" id="{2D07D89F-D700-2B4F-8078-3F2025689715}"/>
              </a:ext>
            </a:extLst>
          </p:cNvPr>
          <p:cNvSpPr>
            <a:spLocks noGrp="1"/>
          </p:cNvSpPr>
          <p:nvPr>
            <p:ph sz="half" idx="2"/>
          </p:nvPr>
        </p:nvSpPr>
        <p:spPr>
          <a:xfrm>
            <a:off x="1233491" y="2346570"/>
            <a:ext cx="10065555" cy="688233"/>
          </a:xfrm>
        </p:spPr>
        <p:txBody>
          <a:bodyPr>
            <a:normAutofit fontScale="92500" lnSpcReduction="20000"/>
          </a:bodyPr>
          <a:lstStyle/>
          <a:p>
            <a:pPr marL="0" indent="0" algn="just">
              <a:buNone/>
            </a:pPr>
            <a:r>
              <a:rPr lang="en-US" sz="1900" dirty="0">
                <a:solidFill>
                  <a:schemeClr val="tx1">
                    <a:lumMod val="85000"/>
                    <a:lumOff val="15000"/>
                  </a:schemeClr>
                </a:solidFill>
                <a:latin typeface="+mj-lt"/>
                <a:cs typeface="Times New Roman" panose="02020603050405020304" pitchFamily="18" charset="0"/>
              </a:rPr>
              <a:t>consist of every being (form) as instinctively attached to</a:t>
            </a:r>
            <a:endParaRPr lang="en-AE" sz="1900">
              <a:solidFill>
                <a:schemeClr val="tx1">
                  <a:lumMod val="85000"/>
                  <a:lumOff val="15000"/>
                </a:schemeClr>
              </a:solidFill>
              <a:latin typeface="+mj-lt"/>
              <a:cs typeface="Times New Roman" panose="02020603050405020304" pitchFamily="18" charset="0"/>
            </a:endParaRPr>
          </a:p>
          <a:p>
            <a:pPr marL="0" indent="0">
              <a:buNone/>
            </a:pPr>
            <a:r>
              <a:rPr lang="en-US" dirty="0"/>
              <a:t> </a:t>
            </a:r>
            <a:endParaRPr lang="en-AE"/>
          </a:p>
          <a:p>
            <a:pPr marL="0" indent="0">
              <a:buNone/>
            </a:pPr>
            <a:endParaRPr lang="en-US" sz="2400" dirty="0">
              <a:solidFill>
                <a:schemeClr val="tx1">
                  <a:lumMod val="85000"/>
                  <a:lumOff val="15000"/>
                </a:schemeClr>
              </a:solidFill>
            </a:endParaRPr>
          </a:p>
          <a:p>
            <a:endParaRPr lang="en-US" sz="2400" dirty="0"/>
          </a:p>
        </p:txBody>
      </p:sp>
    </p:spTree>
    <p:extLst>
      <p:ext uri="{BB962C8B-B14F-4D97-AF65-F5344CB8AC3E}">
        <p14:creationId xmlns:p14="http://schemas.microsoft.com/office/powerpoint/2010/main" val="1314909908"/>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6712-9D8D-5C4B-BF43-A951767DF173}"/>
              </a:ext>
            </a:extLst>
          </p:cNvPr>
          <p:cNvSpPr>
            <a:spLocks noGrp="1"/>
          </p:cNvSpPr>
          <p:nvPr>
            <p:ph type="title"/>
          </p:nvPr>
        </p:nvSpPr>
        <p:spPr>
          <a:xfrm>
            <a:off x="1906073" y="811368"/>
            <a:ext cx="9345770" cy="1093631"/>
          </a:xfrm>
        </p:spPr>
        <p:txBody>
          <a:bodyPr>
            <a:normAutofit/>
          </a:bodyPr>
          <a:lstStyle/>
          <a:p>
            <a:r>
              <a:rPr lang="en-US" sz="3200" dirty="0"/>
              <a:t>Education Interest Square Unit 4 ISU’s  </a:t>
            </a:r>
          </a:p>
        </p:txBody>
      </p:sp>
      <p:sp>
        <p:nvSpPr>
          <p:cNvPr id="3" name="Content Placeholder 2">
            <a:extLst>
              <a:ext uri="{FF2B5EF4-FFF2-40B4-BE49-F238E27FC236}">
                <a16:creationId xmlns:a16="http://schemas.microsoft.com/office/drawing/2014/main" id="{0710B051-D883-FB4E-B234-BC0CA5401916}"/>
              </a:ext>
            </a:extLst>
          </p:cNvPr>
          <p:cNvSpPr>
            <a:spLocks noGrp="1"/>
          </p:cNvSpPr>
          <p:nvPr>
            <p:ph sz="half" idx="1"/>
          </p:nvPr>
        </p:nvSpPr>
        <p:spPr>
          <a:xfrm>
            <a:off x="1474547" y="1957447"/>
            <a:ext cx="6372975" cy="3457547"/>
          </a:xfrm>
        </p:spPr>
        <p:txBody>
          <a:bodyPr>
            <a:noAutofit/>
          </a:bodyPr>
          <a:lstStyle/>
          <a:p>
            <a:pPr marL="0" indent="0" algn="ctr">
              <a:buNone/>
            </a:pPr>
            <a:endParaRPr lang="en-US" sz="1600" dirty="0"/>
          </a:p>
          <a:p>
            <a:pPr algn="ctr"/>
            <a:r>
              <a:rPr lang="en-US" dirty="0"/>
              <a:t>1.  Isolating Educational Interest Square</a:t>
            </a:r>
          </a:p>
          <a:p>
            <a:pPr algn="ctr">
              <a:buAutoNum type="arabicPeriod"/>
            </a:pPr>
            <a:endParaRPr lang="en-US" dirty="0"/>
          </a:p>
          <a:p>
            <a:pPr algn="ctr"/>
            <a:r>
              <a:rPr lang="en-US" dirty="0"/>
              <a:t> 2. Conflicting Educational Interest Square </a:t>
            </a:r>
          </a:p>
          <a:p>
            <a:pPr algn="ctr"/>
            <a:endParaRPr lang="en-US" dirty="0"/>
          </a:p>
          <a:p>
            <a:pPr algn="ctr"/>
            <a:r>
              <a:rPr lang="en-US" dirty="0"/>
              <a:t>3. Coe-existing Educational Interest Square</a:t>
            </a:r>
          </a:p>
          <a:p>
            <a:pPr algn="ctr"/>
            <a:endParaRPr lang="en-US" dirty="0"/>
          </a:p>
          <a:p>
            <a:pPr algn="ctr"/>
            <a:r>
              <a:rPr lang="en-US" dirty="0"/>
              <a:t> 4. Unification Educational Interest Square</a:t>
            </a:r>
          </a:p>
        </p:txBody>
      </p:sp>
      <p:pic>
        <p:nvPicPr>
          <p:cNvPr id="5" name="Content Placeholder 3">
            <a:extLst>
              <a:ext uri="{FF2B5EF4-FFF2-40B4-BE49-F238E27FC236}">
                <a16:creationId xmlns:a16="http://schemas.microsoft.com/office/drawing/2014/main" id="{E1A164A0-B89E-204D-B49C-B269875ED6E2}"/>
              </a:ext>
            </a:extLst>
          </p:cNvPr>
          <p:cNvPicPr>
            <a:picLocks noGrp="1" noChangeAspect="1"/>
          </p:cNvPicPr>
          <p:nvPr>
            <p:ph sz="half" idx="2"/>
          </p:nvPr>
        </p:nvPicPr>
        <p:blipFill>
          <a:blip r:embed="rId2"/>
          <a:stretch>
            <a:fillRect/>
          </a:stretch>
        </p:blipFill>
        <p:spPr>
          <a:xfrm>
            <a:off x="7733060" y="2321898"/>
            <a:ext cx="3351623" cy="3293451"/>
          </a:xfrm>
          <a:prstGeom prst="rect">
            <a:avLst/>
          </a:prstGeom>
        </p:spPr>
      </p:pic>
    </p:spTree>
    <p:extLst>
      <p:ext uri="{BB962C8B-B14F-4D97-AF65-F5344CB8AC3E}">
        <p14:creationId xmlns:p14="http://schemas.microsoft.com/office/powerpoint/2010/main" val="1023081168"/>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BCDE75-3D03-AE4F-90ED-944AAEA665FC}"/>
              </a:ext>
            </a:extLst>
          </p:cNvPr>
          <p:cNvSpPr txBox="1"/>
          <p:nvPr/>
        </p:nvSpPr>
        <p:spPr>
          <a:xfrm>
            <a:off x="3884951" y="871928"/>
            <a:ext cx="184731" cy="369332"/>
          </a:xfrm>
          <a:prstGeom prst="rect">
            <a:avLst/>
          </a:prstGeom>
          <a:noFill/>
        </p:spPr>
        <p:txBody>
          <a:bodyPr wrap="none" rtlCol="0">
            <a:spAutoFit/>
          </a:bodyPr>
          <a:lstStyle/>
          <a:p>
            <a:endParaRPr lang="en-US" dirty="0"/>
          </a:p>
        </p:txBody>
      </p:sp>
      <p:sp>
        <p:nvSpPr>
          <p:cNvPr id="16" name="Title 15">
            <a:extLst>
              <a:ext uri="{FF2B5EF4-FFF2-40B4-BE49-F238E27FC236}">
                <a16:creationId xmlns:a16="http://schemas.microsoft.com/office/drawing/2014/main" id="{6288AA4C-5F58-5E4A-AA69-EDC09150DF58}"/>
              </a:ext>
            </a:extLst>
          </p:cNvPr>
          <p:cNvSpPr>
            <a:spLocks noGrp="1"/>
          </p:cNvSpPr>
          <p:nvPr>
            <p:ph type="title"/>
          </p:nvPr>
        </p:nvSpPr>
        <p:spPr>
          <a:xfrm>
            <a:off x="1635615" y="308684"/>
            <a:ext cx="9431113" cy="695868"/>
          </a:xfrm>
        </p:spPr>
        <p:txBody>
          <a:bodyPr>
            <a:noAutofit/>
          </a:bodyPr>
          <a:lstStyle/>
          <a:p>
            <a:pPr algn="ctr"/>
            <a:r>
              <a:rPr lang="en-US" sz="2800" dirty="0"/>
              <a:t>Matrices of Education ISU</a:t>
            </a:r>
          </a:p>
        </p:txBody>
      </p:sp>
      <p:graphicFrame>
        <p:nvGraphicFramePr>
          <p:cNvPr id="18" name="Content Placeholder 17">
            <a:extLst>
              <a:ext uri="{FF2B5EF4-FFF2-40B4-BE49-F238E27FC236}">
                <a16:creationId xmlns:a16="http://schemas.microsoft.com/office/drawing/2014/main" id="{49E7FE59-995B-5940-BD68-D7138F73C4C5}"/>
              </a:ext>
            </a:extLst>
          </p:cNvPr>
          <p:cNvGraphicFramePr>
            <a:graphicFrameLocks noGrp="1"/>
          </p:cNvGraphicFramePr>
          <p:nvPr>
            <p:ph idx="1"/>
            <p:extLst>
              <p:ext uri="{D42A27DB-BD31-4B8C-83A1-F6EECF244321}">
                <p14:modId xmlns:p14="http://schemas.microsoft.com/office/powerpoint/2010/main" val="86296300"/>
              </p:ext>
            </p:extLst>
          </p:nvPr>
        </p:nvGraphicFramePr>
        <p:xfrm>
          <a:off x="525887" y="1004552"/>
          <a:ext cx="11140226" cy="5760720"/>
        </p:xfrm>
        <a:graphic>
          <a:graphicData uri="http://schemas.openxmlformats.org/drawingml/2006/table">
            <a:tbl>
              <a:tblPr firstRow="1" bandRow="1">
                <a:tableStyleId>{5C22544A-7EE6-4342-B048-85BDC9FD1C3A}</a:tableStyleId>
              </a:tblPr>
              <a:tblGrid>
                <a:gridCol w="5570113">
                  <a:extLst>
                    <a:ext uri="{9D8B030D-6E8A-4147-A177-3AD203B41FA5}">
                      <a16:colId xmlns:a16="http://schemas.microsoft.com/office/drawing/2014/main" val="1767042853"/>
                    </a:ext>
                  </a:extLst>
                </a:gridCol>
                <a:gridCol w="5570113">
                  <a:extLst>
                    <a:ext uri="{9D8B030D-6E8A-4147-A177-3AD203B41FA5}">
                      <a16:colId xmlns:a16="http://schemas.microsoft.com/office/drawing/2014/main" val="1114831413"/>
                    </a:ext>
                  </a:extLst>
                </a:gridCol>
              </a:tblGrid>
              <a:tr h="270351">
                <a:tc>
                  <a:txBody>
                    <a:bodyPr/>
                    <a:lstStyle/>
                    <a:p>
                      <a:r>
                        <a:rPr lang="en-US" sz="1200" dirty="0"/>
                        <a:t>UCSF ROOTS </a:t>
                      </a:r>
                    </a:p>
                  </a:txBody>
                  <a:tcPr/>
                </a:tc>
                <a:tc>
                  <a:txBody>
                    <a:bodyPr/>
                    <a:lstStyle/>
                    <a:p>
                      <a:r>
                        <a:rPr lang="en-US" sz="1200" dirty="0"/>
                        <a:t>UCSF CRITERION</a:t>
                      </a:r>
                    </a:p>
                  </a:txBody>
                  <a:tcPr/>
                </a:tc>
                <a:extLst>
                  <a:ext uri="{0D108BD9-81ED-4DB2-BD59-A6C34878D82A}">
                    <a16:rowId xmlns:a16="http://schemas.microsoft.com/office/drawing/2014/main" val="3246467201"/>
                  </a:ext>
                </a:extLst>
              </a:tr>
              <a:tr h="11715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Square One - Isolation ISU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Vital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logic</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language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Low</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Resonance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Closed</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Circulation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Descart</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language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Public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langauge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weak</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closed</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algn="l"/>
                      <a:endParaRPr lang="en-US" sz="1200" dirty="0"/>
                    </a:p>
                  </a:txBody>
                  <a:tcPr/>
                </a:tc>
                <a:tc>
                  <a:txBody>
                    <a:bodyPr/>
                    <a:lstStyle/>
                    <a:p>
                      <a:pPr marL="228600" indent="-228600" algn="just">
                        <a:buFont typeface="+mj-lt"/>
                        <a:buAutoNum type="alphaLcPeriod"/>
                      </a:pPr>
                      <a:r>
                        <a:rPr lang="en-US" sz="1200" kern="1200" dirty="0">
                          <a:solidFill>
                            <a:schemeClr val="tx1"/>
                          </a:solidFill>
                          <a:effectLst/>
                          <a:latin typeface="+mn-lt"/>
                          <a:ea typeface="+mn-ea"/>
                          <a:cs typeface="+mn-cs"/>
                        </a:rPr>
                        <a:t>Racist &amp; </a:t>
                      </a:r>
                      <a:r>
                        <a:rPr lang="en-US" sz="1200" kern="1200" dirty="0" err="1">
                          <a:solidFill>
                            <a:schemeClr val="tx1"/>
                          </a:solidFill>
                          <a:effectLst/>
                          <a:latin typeface="+mn-lt"/>
                          <a:ea typeface="+mn-ea"/>
                          <a:cs typeface="+mn-cs"/>
                        </a:rPr>
                        <a:t>Terrosim</a:t>
                      </a:r>
                      <a:r>
                        <a:rPr lang="en-US" sz="1200" kern="1200" dirty="0">
                          <a:solidFill>
                            <a:schemeClr val="tx1"/>
                          </a:solidFill>
                          <a:effectLst/>
                          <a:latin typeface="+mn-lt"/>
                          <a:ea typeface="+mn-ea"/>
                          <a:cs typeface="+mn-cs"/>
                        </a:rPr>
                        <a:t>  practice.</a:t>
                      </a:r>
                    </a:p>
                    <a:p>
                      <a:pPr marL="228600" indent="-228600" algn="just">
                        <a:buFont typeface="+mj-lt"/>
                        <a:buAutoNum type="alphaLcPeriod"/>
                      </a:pPr>
                      <a:endParaRPr lang="en-US" sz="1200" kern="1200" dirty="0">
                        <a:solidFill>
                          <a:schemeClr val="tx1"/>
                        </a:solidFill>
                        <a:effectLst/>
                        <a:latin typeface="+mn-lt"/>
                        <a:ea typeface="+mn-ea"/>
                        <a:cs typeface="+mn-cs"/>
                      </a:endParaRPr>
                    </a:p>
                    <a:p>
                      <a:pPr marL="228600" indent="-228600" algn="just">
                        <a:buFont typeface="+mj-lt"/>
                        <a:buAutoNum type="alphaLcPeriod"/>
                      </a:pPr>
                      <a:r>
                        <a:rPr lang="fr-FR" sz="1200" dirty="0" err="1"/>
                        <a:t>Its</a:t>
                      </a:r>
                      <a:r>
                        <a:rPr lang="fr-FR" sz="1200" dirty="0"/>
                        <a:t> </a:t>
                      </a:r>
                      <a:r>
                        <a:rPr lang="fr-FR" sz="1200" dirty="0" err="1"/>
                        <a:t>education</a:t>
                      </a:r>
                      <a:r>
                        <a:rPr lang="fr-FR" sz="1200" dirty="0"/>
                        <a:t> </a:t>
                      </a:r>
                      <a:r>
                        <a:rPr lang="fr-FR" sz="1200" dirty="0" err="1"/>
                        <a:t>interest</a:t>
                      </a:r>
                      <a:r>
                        <a:rPr lang="fr-FR" sz="1200" dirty="0"/>
                        <a:t> </a:t>
                      </a:r>
                      <a:r>
                        <a:rPr lang="fr-FR" sz="1200" dirty="0" err="1"/>
                        <a:t>is</a:t>
                      </a:r>
                      <a:r>
                        <a:rPr lang="fr-FR" sz="1200" dirty="0"/>
                        <a:t> </a:t>
                      </a:r>
                      <a:r>
                        <a:rPr lang="fr-FR" sz="1200" dirty="0" err="1"/>
                        <a:t>corrupted</a:t>
                      </a:r>
                      <a:r>
                        <a:rPr lang="fr-FR" sz="1200" dirty="0"/>
                        <a:t>, </a:t>
                      </a:r>
                      <a:r>
                        <a:rPr lang="fr-FR" sz="1200" dirty="0" err="1"/>
                        <a:t>exceeds</a:t>
                      </a:r>
                      <a:r>
                        <a:rPr lang="fr-FR" sz="1200" dirty="0"/>
                        <a:t> an </a:t>
                      </a:r>
                      <a:r>
                        <a:rPr lang="fr-FR" sz="1200" dirty="0" err="1"/>
                        <a:t>era</a:t>
                      </a:r>
                      <a:r>
                        <a:rPr lang="fr-FR" sz="1200" dirty="0"/>
                        <a:t> of </a:t>
                      </a:r>
                      <a:r>
                        <a:rPr lang="fr-FR" sz="1200" dirty="0" err="1"/>
                        <a:t>its</a:t>
                      </a:r>
                      <a:r>
                        <a:rPr lang="fr-FR" sz="1200" dirty="0"/>
                        <a:t> time</a:t>
                      </a:r>
                      <a:r>
                        <a:rPr lang="en-US" sz="1200" kern="1200" dirty="0">
                          <a:solidFill>
                            <a:schemeClr val="tx1"/>
                          </a:solidFill>
                          <a:effectLst/>
                          <a:latin typeface="+mn-lt"/>
                          <a:ea typeface="+mn-ea"/>
                          <a:cs typeface="+mn-cs"/>
                        </a:rPr>
                        <a:t>.</a:t>
                      </a:r>
                    </a:p>
                    <a:p>
                      <a:pPr algn="just" rtl="0">
                        <a:buFontTx/>
                        <a:buNone/>
                      </a:pPr>
                      <a:r>
                        <a:rPr lang="fr-FR"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AE" sz="1200">
                        <a:effectLst/>
                        <a:latin typeface="Calibri" panose="020F0502020204030204" pitchFamily="34" charset="0"/>
                        <a:ea typeface="Times New Roman" panose="02020603050405020304" pitchFamily="18" charset="0"/>
                        <a:cs typeface="Arial" panose="020B0604020202020204" pitchFamily="34" charset="0"/>
                      </a:endParaRPr>
                    </a:p>
                    <a:p>
                      <a:pPr>
                        <a:buFontTx/>
                        <a:buNone/>
                      </a:pPr>
                      <a:endParaRPr lang="en-US" sz="1200" dirty="0"/>
                    </a:p>
                  </a:txBody>
                  <a:tcPr/>
                </a:tc>
                <a:extLst>
                  <a:ext uri="{0D108BD9-81ED-4DB2-BD59-A6C34878D82A}">
                    <a16:rowId xmlns:a16="http://schemas.microsoft.com/office/drawing/2014/main" val="3002610899"/>
                  </a:ext>
                </a:extLst>
              </a:tr>
              <a:tr h="1351759">
                <a:tc>
                  <a:txBody>
                    <a:bodyPr/>
                    <a:lstStyle/>
                    <a:p>
                      <a:pPr algn="l" rtl="0"/>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Square </a:t>
                      </a:r>
                      <a:r>
                        <a:rPr lang="fr-FR" sz="12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Two</a:t>
                      </a: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 </a:t>
                      </a:r>
                      <a:r>
                        <a:rPr lang="fr-FR" sz="12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Conflicting</a:t>
                      </a: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ISU </a:t>
                      </a:r>
                      <a:endParaRPr lang="en-AE" sz="1200" b="1">
                        <a:effectLst/>
                        <a:latin typeface="Century Gothic" panose="020B0502020202020204" pitchFamily="34" charset="0"/>
                        <a:ea typeface="Times New Roman" panose="02020603050405020304" pitchFamily="18" charset="0"/>
                        <a:cs typeface="Arial" panose="020B0604020202020204" pitchFamily="34" charset="0"/>
                      </a:endParaRPr>
                    </a:p>
                    <a:p>
                      <a:pPr algn="l" rtl="0"/>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Vital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logic</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language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High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Resonance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Closed</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Circulation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Descart</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language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Public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langauge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Strong</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closed</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endParaRPr lang="en-US" sz="1200" dirty="0"/>
                    </a:p>
                    <a:p>
                      <a:pPr algn="l"/>
                      <a:endParaRPr lang="en-US" sz="1200" dirty="0"/>
                    </a:p>
                  </a:txBody>
                  <a:tcPr/>
                </a:tc>
                <a:tc>
                  <a:txBody>
                    <a:bodyPr/>
                    <a:lstStyle/>
                    <a:p>
                      <a:pPr marL="228600" indent="-228600">
                        <a:spcBef>
                          <a:spcPts val="0"/>
                        </a:spcBef>
                        <a:buFont typeface="+mj-lt"/>
                        <a:buAutoNum type="alphaLcPeriod"/>
                      </a:pPr>
                      <a:r>
                        <a:rPr lang="fr-FR" sz="1200" kern="100" dirty="0">
                          <a:latin typeface="+mn-lt"/>
                          <a:ea typeface="Calibri" panose="020F0502020204030204" pitchFamily="34" charset="0"/>
                          <a:cs typeface="Arial" panose="020B0604020202020204" pitchFamily="34" charset="0"/>
                        </a:rPr>
                        <a:t> Education </a:t>
                      </a:r>
                      <a:r>
                        <a:rPr lang="fr-FR" sz="1200" kern="100" dirty="0" err="1">
                          <a:latin typeface="+mn-lt"/>
                          <a:ea typeface="Calibri" panose="020F0502020204030204" pitchFamily="34" charset="0"/>
                          <a:cs typeface="Arial" panose="020B0604020202020204" pitchFamily="34" charset="0"/>
                        </a:rPr>
                        <a:t>based</a:t>
                      </a:r>
                      <a:r>
                        <a:rPr lang="fr-FR" sz="1200" kern="100" dirty="0">
                          <a:latin typeface="+mn-lt"/>
                          <a:ea typeface="Calibri" panose="020F0502020204030204" pitchFamily="34" charset="0"/>
                          <a:cs typeface="Arial" panose="020B0604020202020204" pitchFamily="34" charset="0"/>
                        </a:rPr>
                        <a:t> on non-</a:t>
                      </a:r>
                      <a:r>
                        <a:rPr lang="fr-FR" sz="1200" kern="100" dirty="0" err="1">
                          <a:latin typeface="+mn-lt"/>
                          <a:ea typeface="Calibri" panose="020F0502020204030204" pitchFamily="34" charset="0"/>
                          <a:cs typeface="Arial" panose="020B0604020202020204" pitchFamily="34" charset="0"/>
                        </a:rPr>
                        <a:t>scientifiic</a:t>
                      </a:r>
                      <a:r>
                        <a:rPr lang="fr-FR" sz="1200" kern="100" dirty="0">
                          <a:latin typeface="+mn-lt"/>
                          <a:ea typeface="Calibri" panose="020F0502020204030204" pitchFamily="34" charset="0"/>
                          <a:cs typeface="Arial" panose="020B0604020202020204" pitchFamily="34" charset="0"/>
                        </a:rPr>
                        <a:t> </a:t>
                      </a:r>
                      <a:r>
                        <a:rPr lang="fr-FR" sz="1200" kern="100" dirty="0" err="1">
                          <a:latin typeface="+mn-lt"/>
                          <a:ea typeface="Calibri" panose="020F0502020204030204" pitchFamily="34" charset="0"/>
                          <a:cs typeface="Arial" panose="020B0604020202020204" pitchFamily="34" charset="0"/>
                        </a:rPr>
                        <a:t>experimental</a:t>
                      </a:r>
                      <a:r>
                        <a:rPr lang="fr-FR" sz="1200" kern="100" dirty="0">
                          <a:latin typeface="+mn-lt"/>
                          <a:ea typeface="Calibri" panose="020F0502020204030204" pitchFamily="34" charset="0"/>
                          <a:cs typeface="Arial" panose="020B0604020202020204" pitchFamily="34" charset="0"/>
                        </a:rPr>
                        <a:t> </a:t>
                      </a:r>
                      <a:r>
                        <a:rPr lang="fr-FR" sz="1200" kern="100" dirty="0" err="1">
                          <a:latin typeface="+mn-lt"/>
                          <a:ea typeface="Calibri" panose="020F0502020204030204" pitchFamily="34" charset="0"/>
                          <a:cs typeface="Arial" panose="020B0604020202020204" pitchFamily="34" charset="0"/>
                        </a:rPr>
                        <a:t>hypothesis</a:t>
                      </a:r>
                      <a:r>
                        <a:rPr lang="fr-FR" sz="1200" kern="100" dirty="0">
                          <a:latin typeface="+mn-lt"/>
                          <a:ea typeface="Calibri" panose="020F0502020204030204" pitchFamily="34" charset="0"/>
                          <a:cs typeface="Arial" panose="020B0604020202020204" pitchFamily="34" charset="0"/>
                        </a:rPr>
                        <a:t>.</a:t>
                      </a:r>
                    </a:p>
                    <a:p>
                      <a:pPr marL="228600" indent="-228600">
                        <a:spcBef>
                          <a:spcPts val="0"/>
                        </a:spcBef>
                        <a:buFont typeface="+mj-lt"/>
                        <a:buAutoNum type="alphaLcPeriod"/>
                      </a:pPr>
                      <a:endParaRPr lang="fr-FR" sz="1200" kern="100" dirty="0">
                        <a:latin typeface="+mn-lt"/>
                        <a:ea typeface="Calibri" panose="020F0502020204030204" pitchFamily="34" charset="0"/>
                        <a:cs typeface="Arial" panose="020B0604020202020204" pitchFamily="34" charset="0"/>
                      </a:endParaRPr>
                    </a:p>
                    <a:p>
                      <a:pPr marL="228600" indent="-228600">
                        <a:spcBef>
                          <a:spcPts val="0"/>
                        </a:spcBef>
                        <a:buFont typeface="+mj-lt"/>
                        <a:buAutoNum type="alphaLcPeriod"/>
                      </a:pPr>
                      <a:r>
                        <a:rPr lang="fr-FR" sz="1200" kern="0" dirty="0">
                          <a:latin typeface="+mn-lt"/>
                          <a:ea typeface="Times New Roman" panose="02020603050405020304" pitchFamily="18" charset="0"/>
                        </a:rPr>
                        <a:t> </a:t>
                      </a:r>
                      <a:r>
                        <a:rPr lang="fr-FR" sz="1200" kern="0" dirty="0" err="1">
                          <a:latin typeface="+mn-lt"/>
                          <a:ea typeface="Times New Roman" panose="02020603050405020304" pitchFamily="18" charset="0"/>
                        </a:rPr>
                        <a:t>Denial</a:t>
                      </a:r>
                      <a:r>
                        <a:rPr lang="fr-FR" sz="1200" kern="0" dirty="0">
                          <a:latin typeface="+mn-lt"/>
                          <a:ea typeface="Times New Roman" panose="02020603050405020304" pitchFamily="18" charset="0"/>
                        </a:rPr>
                        <a:t> or </a:t>
                      </a:r>
                      <a:r>
                        <a:rPr lang="fr-FR" sz="1200" kern="0" dirty="0" err="1">
                          <a:latin typeface="+mn-lt"/>
                          <a:ea typeface="Times New Roman" panose="02020603050405020304" pitchFamily="18" charset="0"/>
                        </a:rPr>
                        <a:t>neglect</a:t>
                      </a:r>
                      <a:r>
                        <a:rPr lang="fr-FR" sz="1200" kern="0" dirty="0">
                          <a:latin typeface="+mn-lt"/>
                          <a:ea typeface="Times New Roman" panose="02020603050405020304" pitchFamily="18" charset="0"/>
                        </a:rPr>
                        <a:t> of the </a:t>
                      </a:r>
                      <a:r>
                        <a:rPr lang="fr-FR" sz="1200" kern="0" dirty="0" err="1">
                          <a:latin typeface="+mn-lt"/>
                          <a:ea typeface="Times New Roman" panose="02020603050405020304" pitchFamily="18" charset="0"/>
                        </a:rPr>
                        <a:t>universal</a:t>
                      </a:r>
                      <a:r>
                        <a:rPr lang="fr-FR" sz="1200" kern="0" dirty="0">
                          <a:latin typeface="+mn-lt"/>
                          <a:ea typeface="Times New Roman" panose="02020603050405020304" pitchFamily="18" charset="0"/>
                        </a:rPr>
                        <a:t> </a:t>
                      </a:r>
                      <a:r>
                        <a:rPr lang="fr-FR" sz="1200" kern="0" dirty="0" err="1">
                          <a:latin typeface="+mn-lt"/>
                          <a:ea typeface="Times New Roman" panose="02020603050405020304" pitchFamily="18" charset="0"/>
                        </a:rPr>
                        <a:t>common</a:t>
                      </a:r>
                      <a:r>
                        <a:rPr lang="fr-FR" sz="1200" kern="0" dirty="0">
                          <a:latin typeface="+mn-lt"/>
                          <a:ea typeface="Times New Roman" panose="02020603050405020304" pitchFamily="18" charset="0"/>
                        </a:rPr>
                        <a:t> </a:t>
                      </a:r>
                      <a:r>
                        <a:rPr lang="fr-FR" sz="1200" kern="0" dirty="0" err="1">
                          <a:latin typeface="+mn-lt"/>
                          <a:ea typeface="Times New Roman" panose="02020603050405020304" pitchFamily="18" charset="0"/>
                        </a:rPr>
                        <a:t>sense’s</a:t>
                      </a:r>
                      <a:r>
                        <a:rPr lang="fr-FR" sz="1200" kern="0" dirty="0">
                          <a:latin typeface="+mn-lt"/>
                          <a:ea typeface="Times New Roman" panose="02020603050405020304" pitchFamily="18" charset="0"/>
                        </a:rPr>
                        <a:t>  existence. </a:t>
                      </a:r>
                      <a:endParaRPr lang="en-US" sz="1200" dirty="0"/>
                    </a:p>
                  </a:txBody>
                  <a:tcPr/>
                </a:tc>
                <a:extLst>
                  <a:ext uri="{0D108BD9-81ED-4DB2-BD59-A6C34878D82A}">
                    <a16:rowId xmlns:a16="http://schemas.microsoft.com/office/drawing/2014/main" val="2072548305"/>
                  </a:ext>
                </a:extLst>
              </a:tr>
              <a:tr h="1351759">
                <a:tc>
                  <a:txBody>
                    <a:bodyPr/>
                    <a:lstStyle/>
                    <a:p>
                      <a:pPr algn="l" rtl="0"/>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Square </a:t>
                      </a:r>
                      <a:r>
                        <a:rPr lang="fr-FR" sz="12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Three</a:t>
                      </a: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 Coexistence ISU </a:t>
                      </a:r>
                      <a:endParaRPr lang="en-AE" sz="1200" b="1">
                        <a:effectLst/>
                        <a:latin typeface="Century Gothic" panose="020B0502020202020204" pitchFamily="34" charset="0"/>
                        <a:ea typeface="Times New Roman" panose="02020603050405020304" pitchFamily="18" charset="0"/>
                        <a:cs typeface="Arial" panose="020B0604020202020204" pitchFamily="34" charset="0"/>
                      </a:endParaRPr>
                    </a:p>
                    <a:p>
                      <a:pPr algn="l" rtl="0"/>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Vital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logic</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language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Low</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Resonance</a:t>
                      </a:r>
                      <a:r>
                        <a:rPr lang="en-US"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Open Circulation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Descart</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language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Public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langauge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weak</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open)</a:t>
                      </a: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algn="l"/>
                      <a:endParaRPr lang="en-US" sz="1200" dirty="0"/>
                    </a:p>
                  </a:txBody>
                  <a:tcPr/>
                </a:tc>
                <a:tc>
                  <a:txBody>
                    <a:bodyPr/>
                    <a:lstStyle/>
                    <a:p>
                      <a:pPr marL="228600" indent="-228600" algn="just" rtl="0">
                        <a:buFont typeface="+mj-lt"/>
                        <a:buAutoNum type="alphaLcPeriod"/>
                      </a:pPr>
                      <a:r>
                        <a:rPr lang="en-US" sz="1200" b="0" i="0" u="none" strike="noStrike" kern="1200" dirty="0">
                          <a:solidFill>
                            <a:schemeClr val="tx1"/>
                          </a:solidFill>
                          <a:effectLst/>
                          <a:latin typeface="+mn-lt"/>
                          <a:ea typeface="+mn-ea"/>
                          <a:cs typeface="+mn-cs"/>
                        </a:rPr>
                        <a:t>Weak openness or non-opposition to the expression of universal common sense.</a:t>
                      </a:r>
                    </a:p>
                    <a:p>
                      <a:pPr marL="228600" indent="-228600" algn="just" rtl="0">
                        <a:buFont typeface="+mj-lt"/>
                        <a:buAutoNum type="alphaLcPeriod"/>
                      </a:pPr>
                      <a:endParaRPr lang="en-US" sz="1200" b="0" i="0" u="none" strike="noStrike" kern="1200" dirty="0">
                        <a:solidFill>
                          <a:schemeClr val="tx1"/>
                        </a:solidFill>
                        <a:effectLst/>
                        <a:latin typeface="+mn-lt"/>
                        <a:ea typeface="+mn-ea"/>
                        <a:cs typeface="+mn-cs"/>
                      </a:endParaRPr>
                    </a:p>
                    <a:p>
                      <a:pPr marL="228600" indent="-228600" algn="just" rtl="0">
                        <a:buFont typeface="+mj-lt"/>
                        <a:buAutoNum type="alphaLcPeriod"/>
                      </a:pPr>
                      <a:r>
                        <a:rPr lang="en-US" sz="1200" b="0" i="0" u="none" strike="noStrike" kern="1200" dirty="0">
                          <a:solidFill>
                            <a:schemeClr val="tx1"/>
                          </a:solidFill>
                          <a:effectLst/>
                          <a:latin typeface="+mn-lt"/>
                          <a:ea typeface="+mn-ea"/>
                          <a:cs typeface="+mn-cs"/>
                        </a:rPr>
                        <a:t> Openness to critical thinking and diversity but not fully up to date in specialty.</a:t>
                      </a:r>
                      <a:endParaRPr lang="en-AE" sz="1200">
                        <a:effectLst/>
                        <a:latin typeface="Calibri" panose="020F0502020204030204" pitchFamily="34" charset="0"/>
                        <a:ea typeface="Times New Roman" panose="02020603050405020304" pitchFamily="18" charset="0"/>
                        <a:cs typeface="Arial" panose="020B0604020202020204" pitchFamily="34" charset="0"/>
                      </a:endParaRPr>
                    </a:p>
                    <a:p>
                      <a:endParaRPr lang="en-US" sz="1200" dirty="0"/>
                    </a:p>
                  </a:txBody>
                  <a:tcPr/>
                </a:tc>
                <a:extLst>
                  <a:ext uri="{0D108BD9-81ED-4DB2-BD59-A6C34878D82A}">
                    <a16:rowId xmlns:a16="http://schemas.microsoft.com/office/drawing/2014/main" val="1298779980"/>
                  </a:ext>
                </a:extLst>
              </a:tr>
              <a:tr h="15319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Square Four- Unification ISU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Vital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logic</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language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US"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High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Resonance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r>
                        <a:rPr lang="en-US" sz="1200" dirty="0">
                          <a:solidFill>
                            <a:schemeClr val="dk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Open Circulation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Descart</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language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Public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langauge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Strong</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open)</a:t>
                      </a: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txBody>
                  <a:tcPr/>
                </a:tc>
                <a:tc>
                  <a:txBody>
                    <a:bodyPr/>
                    <a:lstStyle/>
                    <a:p>
                      <a:pPr marL="228600" indent="-228600" algn="just">
                        <a:buFont typeface="+mj-lt"/>
                        <a:buAutoNum type="alphaLcPeriod"/>
                      </a:pPr>
                      <a:r>
                        <a:rPr lang="en-US" sz="1200" kern="1200" dirty="0">
                          <a:solidFill>
                            <a:schemeClr val="tx1"/>
                          </a:solidFill>
                          <a:effectLst/>
                          <a:latin typeface="+mn-lt"/>
                          <a:ea typeface="+mn-ea"/>
                          <a:cs typeface="+mn-cs"/>
                        </a:rPr>
                        <a:t>The existence of theoretical and practical expressions affirming/confirming the reference of the fluid universal common sense (5 VL).</a:t>
                      </a:r>
                    </a:p>
                    <a:p>
                      <a:pPr marL="228600" indent="-228600" algn="just">
                        <a:buFont typeface="+mj-lt"/>
                        <a:buAutoNum type="alphaLcPeriod"/>
                      </a:pPr>
                      <a:endParaRPr lang="en-US" sz="1200" kern="1200" dirty="0">
                        <a:solidFill>
                          <a:schemeClr val="tx1"/>
                        </a:solidFill>
                        <a:effectLst/>
                        <a:latin typeface="+mn-lt"/>
                        <a:ea typeface="+mn-ea"/>
                        <a:cs typeface="+mn-cs"/>
                      </a:endParaRPr>
                    </a:p>
                    <a:p>
                      <a:pPr marL="228600" indent="-228600" algn="just">
                        <a:buFont typeface="+mj-lt"/>
                        <a:buAutoNum type="alphaLcPeriod"/>
                      </a:pPr>
                      <a:r>
                        <a:rPr lang="en-US" sz="1200" kern="1200" dirty="0">
                          <a:solidFill>
                            <a:schemeClr val="tx1"/>
                          </a:solidFill>
                          <a:effectLst/>
                          <a:latin typeface="+mn-lt"/>
                          <a:ea typeface="+mn-ea"/>
                          <a:cs typeface="+mn-cs"/>
                        </a:rPr>
                        <a:t>The existence of theoretical and practical expressions consistent with the reference of the cosmic Axiomatic Trinity (3 Values).</a:t>
                      </a:r>
                    </a:p>
                    <a:p>
                      <a:pPr algn="just" rtl="0"/>
                      <a:endParaRPr lang="en-AE" sz="1200">
                        <a:effectLst/>
                        <a:latin typeface="Calibri" panose="020F0502020204030204" pitchFamily="34" charset="0"/>
                        <a:ea typeface="Times New Roman" panose="02020603050405020304" pitchFamily="18" charset="0"/>
                        <a:cs typeface="Arial" panose="020B0604020202020204" pitchFamily="34" charset="0"/>
                      </a:endParaRPr>
                    </a:p>
                    <a:p>
                      <a:endParaRPr lang="en-US" sz="1200" dirty="0"/>
                    </a:p>
                  </a:txBody>
                  <a:tcPr/>
                </a:tc>
                <a:extLst>
                  <a:ext uri="{0D108BD9-81ED-4DB2-BD59-A6C34878D82A}">
                    <a16:rowId xmlns:a16="http://schemas.microsoft.com/office/drawing/2014/main" val="962725531"/>
                  </a:ext>
                </a:extLst>
              </a:tr>
            </a:tbl>
          </a:graphicData>
        </a:graphic>
      </p:graphicFrame>
    </p:spTree>
    <p:extLst>
      <p:ext uri="{BB962C8B-B14F-4D97-AF65-F5344CB8AC3E}">
        <p14:creationId xmlns:p14="http://schemas.microsoft.com/office/powerpoint/2010/main" val="172638118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p:txBody>
          <a:bodyPr/>
          <a:lstStyle/>
          <a:p>
            <a:pPr algn="r"/>
            <a:r>
              <a:rPr lang="ar-AE" sz="2800" dirty="0"/>
              <a:t>الاطار الرابع</a:t>
            </a:r>
            <a:br>
              <a:rPr lang="ar-AE" sz="2800" dirty="0"/>
            </a:br>
            <a:r>
              <a:rPr lang="ar-AE" sz="2800" dirty="0"/>
              <a:t> تصنيف </a:t>
            </a:r>
            <a:r>
              <a:rPr lang="ar-AE" sz="2800" b="1" i="1" dirty="0"/>
              <a:t>هرم ياسمين رائق </a:t>
            </a:r>
            <a:r>
              <a:rPr lang="ar-AE" sz="2800" dirty="0"/>
              <a:t>لتعلم التعلم  التكويني والقيمي  </a:t>
            </a:r>
            <a:br>
              <a:rPr lang="ar-AE" sz="2800" dirty="0"/>
            </a:br>
            <a:r>
              <a:rPr lang="ar-AE" sz="2800" dirty="0"/>
              <a:t> لسيولة الحس السليم الكوني </a:t>
            </a:r>
            <a:endParaRPr lang="en-US" sz="2800"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idx="1"/>
          </p:nvPr>
        </p:nvSpPr>
        <p:spPr/>
        <p:txBody>
          <a:bodyPr>
            <a:normAutofit/>
          </a:bodyPr>
          <a:lstStyle/>
          <a:p>
            <a:endParaRPr lang="en-US" sz="2200" dirty="0"/>
          </a:p>
          <a:p>
            <a:endParaRPr lang="en-US" sz="2200" dirty="0"/>
          </a:p>
          <a:p>
            <a:endParaRPr lang="en-US" sz="4000" dirty="0"/>
          </a:p>
        </p:txBody>
      </p:sp>
      <p:pic>
        <p:nvPicPr>
          <p:cNvPr id="8" name="Picture 7">
            <a:extLst>
              <a:ext uri="{FF2B5EF4-FFF2-40B4-BE49-F238E27FC236}">
                <a16:creationId xmlns:a16="http://schemas.microsoft.com/office/drawing/2014/main" id="{9C4D6F29-FBD3-8C49-8CA1-11351B7CFBEC}"/>
              </a:ext>
            </a:extLst>
          </p:cNvPr>
          <p:cNvPicPr>
            <a:picLocks noChangeAspect="1"/>
          </p:cNvPicPr>
          <p:nvPr/>
        </p:nvPicPr>
        <p:blipFill>
          <a:blip r:embed="rId2"/>
          <a:stretch>
            <a:fillRect/>
          </a:stretch>
        </p:blipFill>
        <p:spPr>
          <a:xfrm>
            <a:off x="2583283" y="2472872"/>
            <a:ext cx="6315788" cy="5462814"/>
          </a:xfrm>
          <a:prstGeom prst="rect">
            <a:avLst/>
          </a:prstGeom>
        </p:spPr>
      </p:pic>
    </p:spTree>
    <p:extLst>
      <p:ext uri="{BB962C8B-B14F-4D97-AF65-F5344CB8AC3E}">
        <p14:creationId xmlns:p14="http://schemas.microsoft.com/office/powerpoint/2010/main" val="267806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49-8B01-DC43-88A4-0DE4691E00D1}"/>
              </a:ext>
            </a:extLst>
          </p:cNvPr>
          <p:cNvSpPr>
            <a:spLocks noGrp="1"/>
          </p:cNvSpPr>
          <p:nvPr>
            <p:ph type="title"/>
          </p:nvPr>
        </p:nvSpPr>
        <p:spPr/>
        <p:txBody>
          <a:bodyPr/>
          <a:lstStyle/>
          <a:p>
            <a:pPr algn="ctr"/>
            <a:r>
              <a:rPr lang="ar-AE" i="1" dirty="0"/>
              <a:t>هرم ياسمين رائق </a:t>
            </a:r>
            <a:r>
              <a:rPr lang="ar-AE" dirty="0"/>
              <a:t>بالمقارنة مع  هرم بلوم - اندرسون</a:t>
            </a:r>
            <a:endParaRPr lang="en-US" dirty="0"/>
          </a:p>
        </p:txBody>
      </p:sp>
      <p:pic>
        <p:nvPicPr>
          <p:cNvPr id="5" name="عنصر نائب للمحتوى 4" descr="صورة تحتوي على نص, لقطة شاشة, الخط, خط&#10;&#10;تم إنشاء الوصف تلقائياً">
            <a:extLst>
              <a:ext uri="{FF2B5EF4-FFF2-40B4-BE49-F238E27FC236}">
                <a16:creationId xmlns:a16="http://schemas.microsoft.com/office/drawing/2014/main" id="{0C9B9668-9401-CE78-980E-BD252DAA6D15}"/>
              </a:ext>
            </a:extLst>
          </p:cNvPr>
          <p:cNvPicPr>
            <a:picLocks noGrp="1" noChangeAspect="1"/>
          </p:cNvPicPr>
          <p:nvPr>
            <p:ph idx="1"/>
          </p:nvPr>
        </p:nvPicPr>
        <p:blipFill>
          <a:blip r:embed="rId2"/>
          <a:stretch>
            <a:fillRect/>
          </a:stretch>
        </p:blipFill>
        <p:spPr>
          <a:xfrm>
            <a:off x="1967697" y="2603500"/>
            <a:ext cx="8472668" cy="3416300"/>
          </a:xfrm>
        </p:spPr>
      </p:pic>
    </p:spTree>
    <p:extLst>
      <p:ext uri="{BB962C8B-B14F-4D97-AF65-F5344CB8AC3E}">
        <p14:creationId xmlns:p14="http://schemas.microsoft.com/office/powerpoint/2010/main" val="229908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ADA8-AA54-B74A-B1A1-04F5DABB674F}"/>
              </a:ext>
            </a:extLst>
          </p:cNvPr>
          <p:cNvSpPr>
            <a:spLocks noGrp="1"/>
          </p:cNvSpPr>
          <p:nvPr>
            <p:ph type="title"/>
          </p:nvPr>
        </p:nvSpPr>
        <p:spPr>
          <a:xfrm>
            <a:off x="1154954" y="973668"/>
            <a:ext cx="9443773" cy="706964"/>
          </a:xfrm>
        </p:spPr>
        <p:txBody>
          <a:bodyPr/>
          <a:lstStyle/>
          <a:p>
            <a:pPr algn="ctr"/>
            <a:r>
              <a:rPr lang="ar-AE" dirty="0"/>
              <a:t>هرم ياسمين رائق لتعلم التعليم الحيوي للمواطنة العالمية </a:t>
            </a:r>
            <a:endParaRPr lang="en-US" dirty="0"/>
          </a:p>
        </p:txBody>
      </p:sp>
      <p:sp>
        <p:nvSpPr>
          <p:cNvPr id="3" name="Content Placeholder 2">
            <a:extLst>
              <a:ext uri="{FF2B5EF4-FFF2-40B4-BE49-F238E27FC236}">
                <a16:creationId xmlns:a16="http://schemas.microsoft.com/office/drawing/2014/main" id="{941C80A2-3962-0E49-B346-AB13EAD884AA}"/>
              </a:ext>
            </a:extLst>
          </p:cNvPr>
          <p:cNvSpPr>
            <a:spLocks noGrp="1"/>
          </p:cNvSpPr>
          <p:nvPr>
            <p:ph idx="4294967295"/>
          </p:nvPr>
        </p:nvSpPr>
        <p:spPr>
          <a:xfrm>
            <a:off x="1123203" y="2331316"/>
            <a:ext cx="9600215" cy="3660775"/>
          </a:xfrm>
        </p:spPr>
        <p:txBody>
          <a:bodyPr>
            <a:normAutofit/>
          </a:bodyPr>
          <a:lstStyle/>
          <a:p>
            <a:pPr algn="r" rtl="1"/>
            <a:r>
              <a:rPr lang="ar-AE" sz="2400" dirty="0"/>
              <a:t>لكي نعرف ونتعلم المنطق الحيوي </a:t>
            </a:r>
            <a:r>
              <a:rPr lang="ar-AE" sz="2400" i="1" dirty="0"/>
              <a:t>لهرم ياسمين رائق  </a:t>
            </a:r>
            <a:r>
              <a:rPr lang="ar-AE" sz="2400" dirty="0"/>
              <a:t>علينا أولا أن نتذكر ونذكر  بايجاز محصلة انتاج فكري وسياسي وتربوي لمدرسة دمشق المنطق الحيوي التي أسسها رائق النقري عام 1967 لنعرف بايجاز </a:t>
            </a:r>
          </a:p>
          <a:p>
            <a:pPr algn="r" rtl="1"/>
            <a:r>
              <a:rPr lang="ar-AE" sz="2400" dirty="0"/>
              <a:t>ماهو المنطق الحيوي </a:t>
            </a:r>
          </a:p>
          <a:p>
            <a:pPr algn="r" rtl="1"/>
            <a:r>
              <a:rPr lang="ar-AE" sz="2400" dirty="0"/>
              <a:t>ماهو القانون الحيوي للكون</a:t>
            </a:r>
          </a:p>
          <a:p>
            <a:pPr algn="r" rtl="1"/>
            <a:r>
              <a:rPr lang="ar-AE" sz="2400" dirty="0"/>
              <a:t>ماهو ثالوث البداهة الكونية </a:t>
            </a:r>
          </a:p>
          <a:p>
            <a:pPr algn="r" rtl="1"/>
            <a:r>
              <a:rPr lang="ar-AE" sz="2400" dirty="0"/>
              <a:t>ماهو مربع  قياس مربع المصالح </a:t>
            </a:r>
          </a:p>
          <a:p>
            <a:pPr algn="r" rtl="1"/>
            <a:r>
              <a:rPr lang="ar-AE" sz="2400" dirty="0"/>
              <a:t>ماهو قياس نمو ذكاء  بداهة التواصل</a:t>
            </a:r>
          </a:p>
          <a:p>
            <a:pPr algn="r"/>
            <a:endParaRPr lang="en-US" dirty="0"/>
          </a:p>
        </p:txBody>
      </p:sp>
    </p:spTree>
    <p:extLst>
      <p:ext uri="{BB962C8B-B14F-4D97-AF65-F5344CB8AC3E}">
        <p14:creationId xmlns:p14="http://schemas.microsoft.com/office/powerpoint/2010/main" val="3912428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49-8B01-DC43-88A4-0DE4691E00D1}"/>
              </a:ext>
            </a:extLst>
          </p:cNvPr>
          <p:cNvSpPr>
            <a:spLocks noGrp="1"/>
          </p:cNvSpPr>
          <p:nvPr>
            <p:ph type="title"/>
          </p:nvPr>
        </p:nvSpPr>
        <p:spPr>
          <a:xfrm>
            <a:off x="1154955" y="963386"/>
            <a:ext cx="9246346" cy="717246"/>
          </a:xfrm>
        </p:spPr>
        <p:txBody>
          <a:bodyPr/>
          <a:lstStyle/>
          <a:p>
            <a:pPr algn="r"/>
            <a:r>
              <a:rPr lang="ar-AE" dirty="0"/>
              <a:t>الدرجة الأولى </a:t>
            </a:r>
            <a:br>
              <a:rPr lang="ar-AE" dirty="0"/>
            </a:br>
            <a:r>
              <a:rPr lang="ar-AE" dirty="0"/>
              <a:t> تفعيل الذاكرة الفطرية  الكونية  مثال الكل والجزء </a:t>
            </a:r>
            <a:endParaRPr lang="en-US" dirty="0"/>
          </a:p>
        </p:txBody>
      </p:sp>
      <p:pic>
        <p:nvPicPr>
          <p:cNvPr id="5" name="عنصر نائب للمحتوى 4">
            <a:extLst>
              <a:ext uri="{FF2B5EF4-FFF2-40B4-BE49-F238E27FC236}">
                <a16:creationId xmlns:a16="http://schemas.microsoft.com/office/drawing/2014/main" id="{99879A9A-7B47-B14A-1A33-6F2D4E71D6EA}"/>
              </a:ext>
            </a:extLst>
          </p:cNvPr>
          <p:cNvPicPr>
            <a:picLocks noGrp="1" noChangeAspect="1"/>
          </p:cNvPicPr>
          <p:nvPr>
            <p:ph idx="1"/>
          </p:nvPr>
        </p:nvPicPr>
        <p:blipFill>
          <a:blip r:embed="rId2"/>
          <a:stretch>
            <a:fillRect/>
          </a:stretch>
        </p:blipFill>
        <p:spPr>
          <a:xfrm>
            <a:off x="1567543" y="2759529"/>
            <a:ext cx="8017328" cy="2028371"/>
          </a:xfrm>
        </p:spPr>
      </p:pic>
    </p:spTree>
    <p:extLst>
      <p:ext uri="{BB962C8B-B14F-4D97-AF65-F5344CB8AC3E}">
        <p14:creationId xmlns:p14="http://schemas.microsoft.com/office/powerpoint/2010/main" val="24288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49-8B01-DC43-88A4-0DE4691E00D1}"/>
              </a:ext>
            </a:extLst>
          </p:cNvPr>
          <p:cNvSpPr>
            <a:spLocks noGrp="1"/>
          </p:cNvSpPr>
          <p:nvPr>
            <p:ph type="title"/>
          </p:nvPr>
        </p:nvSpPr>
        <p:spPr/>
        <p:txBody>
          <a:bodyPr/>
          <a:lstStyle/>
          <a:p>
            <a:pPr algn="r"/>
            <a:r>
              <a:rPr lang="ar-AE" dirty="0"/>
              <a:t>الدرجة الثاني </a:t>
            </a:r>
            <a:br>
              <a:rPr lang="ar-AE" dirty="0"/>
            </a:br>
            <a:r>
              <a:rPr lang="ar-AE" dirty="0"/>
              <a:t> تفعيل ذاكرة الهوية  الاسمية  الكونية  : توكيد + نفي كلي</a:t>
            </a:r>
            <a:endParaRPr lang="en-US" dirty="0"/>
          </a:p>
        </p:txBody>
      </p:sp>
      <p:pic>
        <p:nvPicPr>
          <p:cNvPr id="5" name="عنصر نائب للمحتوى 4" descr="صورة تحتوي على نص, الخط, خط يد, المستند&#10;&#10;تم إنشاء الوصف تلقائياً">
            <a:extLst>
              <a:ext uri="{FF2B5EF4-FFF2-40B4-BE49-F238E27FC236}">
                <a16:creationId xmlns:a16="http://schemas.microsoft.com/office/drawing/2014/main" id="{6C0E83F7-51D5-425A-4058-60183D200883}"/>
              </a:ext>
            </a:extLst>
          </p:cNvPr>
          <p:cNvPicPr>
            <a:picLocks noGrp="1" noChangeAspect="1"/>
          </p:cNvPicPr>
          <p:nvPr>
            <p:ph idx="1"/>
          </p:nvPr>
        </p:nvPicPr>
        <p:blipFill>
          <a:blip r:embed="rId2"/>
          <a:stretch>
            <a:fillRect/>
          </a:stretch>
        </p:blipFill>
        <p:spPr>
          <a:xfrm>
            <a:off x="3673929" y="3069772"/>
            <a:ext cx="6085227" cy="1951264"/>
          </a:xfrm>
        </p:spPr>
      </p:pic>
    </p:spTree>
    <p:extLst>
      <p:ext uri="{BB962C8B-B14F-4D97-AF65-F5344CB8AC3E}">
        <p14:creationId xmlns:p14="http://schemas.microsoft.com/office/powerpoint/2010/main" val="354367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49-8B01-DC43-88A4-0DE4691E00D1}"/>
              </a:ext>
            </a:extLst>
          </p:cNvPr>
          <p:cNvSpPr>
            <a:spLocks noGrp="1"/>
          </p:cNvSpPr>
          <p:nvPr>
            <p:ph type="title"/>
          </p:nvPr>
        </p:nvSpPr>
        <p:spPr>
          <a:xfrm>
            <a:off x="1154954" y="973668"/>
            <a:ext cx="9213689" cy="706964"/>
          </a:xfrm>
        </p:spPr>
        <p:txBody>
          <a:bodyPr/>
          <a:lstStyle/>
          <a:p>
            <a:pPr algn="r"/>
            <a:r>
              <a:rPr lang="ar-AE" dirty="0"/>
              <a:t>الدرجة الثالث</a:t>
            </a:r>
            <a:br>
              <a:rPr lang="ar-AE" dirty="0"/>
            </a:br>
            <a:r>
              <a:rPr lang="ar-AE" dirty="0"/>
              <a:t> تفعيل ذاكرة هوية  الفعل  السببي  : توكيد أولوية  + نفي سببي كلي</a:t>
            </a:r>
            <a:endParaRPr lang="en-US" dirty="0"/>
          </a:p>
        </p:txBody>
      </p:sp>
      <p:pic>
        <p:nvPicPr>
          <p:cNvPr id="5" name="عنصر نائب للمحتوى 4" descr="صورة تحتوي على نص, الخط, خط يد, خط&#10;&#10;تم إنشاء الوصف تلقائياً">
            <a:extLst>
              <a:ext uri="{FF2B5EF4-FFF2-40B4-BE49-F238E27FC236}">
                <a16:creationId xmlns:a16="http://schemas.microsoft.com/office/drawing/2014/main" id="{C66772A2-4A12-045D-1C95-F375C459B506}"/>
              </a:ext>
            </a:extLst>
          </p:cNvPr>
          <p:cNvPicPr>
            <a:picLocks noGrp="1" noChangeAspect="1"/>
          </p:cNvPicPr>
          <p:nvPr>
            <p:ph idx="1"/>
          </p:nvPr>
        </p:nvPicPr>
        <p:blipFill>
          <a:blip r:embed="rId2"/>
          <a:stretch>
            <a:fillRect/>
          </a:stretch>
        </p:blipFill>
        <p:spPr>
          <a:xfrm>
            <a:off x="2955472" y="2939143"/>
            <a:ext cx="5646170" cy="2078264"/>
          </a:xfrm>
        </p:spPr>
      </p:pic>
    </p:spTree>
    <p:extLst>
      <p:ext uri="{BB962C8B-B14F-4D97-AF65-F5344CB8AC3E}">
        <p14:creationId xmlns:p14="http://schemas.microsoft.com/office/powerpoint/2010/main" val="3091258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49-8B01-DC43-88A4-0DE4691E00D1}"/>
              </a:ext>
            </a:extLst>
          </p:cNvPr>
          <p:cNvSpPr>
            <a:spLocks noGrp="1"/>
          </p:cNvSpPr>
          <p:nvPr>
            <p:ph type="title"/>
          </p:nvPr>
        </p:nvSpPr>
        <p:spPr>
          <a:xfrm>
            <a:off x="1154954" y="947058"/>
            <a:ext cx="8761413" cy="1322614"/>
          </a:xfrm>
        </p:spPr>
        <p:txBody>
          <a:bodyPr/>
          <a:lstStyle/>
          <a:p>
            <a:pPr algn="r"/>
            <a:br>
              <a:rPr lang="ar-AE" dirty="0"/>
            </a:br>
            <a:r>
              <a:rPr lang="ar-AE" dirty="0"/>
              <a:t> الدرجة الرابعة: </a:t>
            </a:r>
            <a:br>
              <a:rPr lang="ar-AE" dirty="0"/>
            </a:br>
            <a:r>
              <a:rPr lang="ar-AE" dirty="0"/>
              <a:t>اختبار الصلاحية التعليمية تفعيل ذاكرة  الكم والكيف</a:t>
            </a:r>
            <a:br>
              <a:rPr lang="ar-AE" dirty="0"/>
            </a:br>
            <a:r>
              <a:rPr lang="ar-AE" dirty="0"/>
              <a:t>  </a:t>
            </a:r>
            <a:br>
              <a:rPr lang="ar-AE" dirty="0"/>
            </a:br>
            <a:r>
              <a:rPr lang="ar-AE" dirty="0"/>
              <a:t> </a:t>
            </a:r>
            <a:endParaRPr lang="en-US" dirty="0"/>
          </a:p>
        </p:txBody>
      </p:sp>
      <p:pic>
        <p:nvPicPr>
          <p:cNvPr id="5" name="عنصر نائب للمحتوى 4" descr="صورة تحتوي على نص, الخط, خط, أبيض&#10;&#10;تم إنشاء الوصف تلقائياً">
            <a:extLst>
              <a:ext uri="{FF2B5EF4-FFF2-40B4-BE49-F238E27FC236}">
                <a16:creationId xmlns:a16="http://schemas.microsoft.com/office/drawing/2014/main" id="{4BCB64E9-FF40-5826-6AF7-BA3425BBB390}"/>
              </a:ext>
            </a:extLst>
          </p:cNvPr>
          <p:cNvPicPr>
            <a:picLocks noGrp="1" noChangeAspect="1"/>
          </p:cNvPicPr>
          <p:nvPr>
            <p:ph idx="1"/>
          </p:nvPr>
        </p:nvPicPr>
        <p:blipFill>
          <a:blip r:embed="rId2"/>
          <a:stretch>
            <a:fillRect/>
          </a:stretch>
        </p:blipFill>
        <p:spPr>
          <a:xfrm>
            <a:off x="2774260" y="3004457"/>
            <a:ext cx="7142107" cy="1916793"/>
          </a:xfrm>
        </p:spPr>
      </p:pic>
    </p:spTree>
    <p:extLst>
      <p:ext uri="{BB962C8B-B14F-4D97-AF65-F5344CB8AC3E}">
        <p14:creationId xmlns:p14="http://schemas.microsoft.com/office/powerpoint/2010/main" val="418308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49-8B01-DC43-88A4-0DE4691E00D1}"/>
              </a:ext>
            </a:extLst>
          </p:cNvPr>
          <p:cNvSpPr>
            <a:spLocks noGrp="1"/>
          </p:cNvSpPr>
          <p:nvPr>
            <p:ph type="title"/>
          </p:nvPr>
        </p:nvSpPr>
        <p:spPr/>
        <p:txBody>
          <a:bodyPr/>
          <a:lstStyle/>
          <a:p>
            <a:pPr algn="r"/>
            <a:r>
              <a:rPr lang="ar-AE" dirty="0"/>
              <a:t>الدرجة الخامس:</a:t>
            </a:r>
            <a:br>
              <a:rPr lang="ar-AE" dirty="0"/>
            </a:br>
            <a:r>
              <a:rPr lang="ar-AE" dirty="0"/>
              <a:t> اختبار التجريب التطبيقي</a:t>
            </a:r>
            <a:endParaRPr lang="en-US" dirty="0"/>
          </a:p>
        </p:txBody>
      </p:sp>
      <p:pic>
        <p:nvPicPr>
          <p:cNvPr id="5" name="عنصر نائب للمحتوى 4" descr="صورة تحتوي على نص, الخط, لقطة شاشة, خط&#10;&#10;تم إنشاء الوصف تلقائياً">
            <a:extLst>
              <a:ext uri="{FF2B5EF4-FFF2-40B4-BE49-F238E27FC236}">
                <a16:creationId xmlns:a16="http://schemas.microsoft.com/office/drawing/2014/main" id="{2052BEBF-A486-6A23-E721-65357ED87136}"/>
              </a:ext>
            </a:extLst>
          </p:cNvPr>
          <p:cNvPicPr>
            <a:picLocks noGrp="1" noChangeAspect="1"/>
          </p:cNvPicPr>
          <p:nvPr>
            <p:ph idx="1"/>
          </p:nvPr>
        </p:nvPicPr>
        <p:blipFill>
          <a:blip r:embed="rId2"/>
          <a:stretch>
            <a:fillRect/>
          </a:stretch>
        </p:blipFill>
        <p:spPr>
          <a:xfrm>
            <a:off x="2121877" y="3176954"/>
            <a:ext cx="8116137" cy="1819589"/>
          </a:xfrm>
        </p:spPr>
      </p:pic>
    </p:spTree>
    <p:extLst>
      <p:ext uri="{BB962C8B-B14F-4D97-AF65-F5344CB8AC3E}">
        <p14:creationId xmlns:p14="http://schemas.microsoft.com/office/powerpoint/2010/main" val="116949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49-8B01-DC43-88A4-0DE4691E00D1}"/>
              </a:ext>
            </a:extLst>
          </p:cNvPr>
          <p:cNvSpPr>
            <a:spLocks noGrp="1"/>
          </p:cNvSpPr>
          <p:nvPr>
            <p:ph type="title"/>
          </p:nvPr>
        </p:nvSpPr>
        <p:spPr/>
        <p:txBody>
          <a:bodyPr/>
          <a:lstStyle/>
          <a:p>
            <a:pPr algn="r"/>
            <a:r>
              <a:rPr lang="ar-AE" dirty="0"/>
              <a:t>الدرجة السادس</a:t>
            </a:r>
            <a:br>
              <a:rPr lang="ar-AE" dirty="0"/>
            </a:br>
            <a:r>
              <a:rPr lang="ar-AE" dirty="0"/>
              <a:t> اثارة المتع التعليمية والادهاش بالمفارقات الحيوية </a:t>
            </a:r>
            <a:endParaRPr lang="en-US" dirty="0"/>
          </a:p>
        </p:txBody>
      </p:sp>
      <p:pic>
        <p:nvPicPr>
          <p:cNvPr id="5" name="عنصر نائب للمحتوى 4" descr="صورة تحتوي على نص, الخط, خط, أبيض&#10;&#10;تم إنشاء الوصف تلقائياً">
            <a:extLst>
              <a:ext uri="{FF2B5EF4-FFF2-40B4-BE49-F238E27FC236}">
                <a16:creationId xmlns:a16="http://schemas.microsoft.com/office/drawing/2014/main" id="{134D3006-2275-3875-C371-38E5846D6512}"/>
              </a:ext>
            </a:extLst>
          </p:cNvPr>
          <p:cNvPicPr>
            <a:picLocks noGrp="1" noChangeAspect="1"/>
          </p:cNvPicPr>
          <p:nvPr>
            <p:ph idx="1"/>
          </p:nvPr>
        </p:nvPicPr>
        <p:blipFill>
          <a:blip r:embed="rId2"/>
          <a:stretch>
            <a:fillRect/>
          </a:stretch>
        </p:blipFill>
        <p:spPr>
          <a:xfrm>
            <a:off x="2726870" y="3135087"/>
            <a:ext cx="7581382" cy="1861456"/>
          </a:xfrm>
        </p:spPr>
      </p:pic>
    </p:spTree>
    <p:extLst>
      <p:ext uri="{BB962C8B-B14F-4D97-AF65-F5344CB8AC3E}">
        <p14:creationId xmlns:p14="http://schemas.microsoft.com/office/powerpoint/2010/main" val="3805733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749-8B01-DC43-88A4-0DE4691E00D1}"/>
              </a:ext>
            </a:extLst>
          </p:cNvPr>
          <p:cNvSpPr>
            <a:spLocks noGrp="1"/>
          </p:cNvSpPr>
          <p:nvPr>
            <p:ph type="title"/>
          </p:nvPr>
        </p:nvSpPr>
        <p:spPr>
          <a:xfrm>
            <a:off x="1154954" y="973668"/>
            <a:ext cx="8761413" cy="1132718"/>
          </a:xfrm>
        </p:spPr>
        <p:txBody>
          <a:bodyPr/>
          <a:lstStyle/>
          <a:p>
            <a:pPr algn="r"/>
            <a:r>
              <a:rPr lang="ar-AE" dirty="0"/>
              <a:t>الدرجة السابع:</a:t>
            </a:r>
            <a:br>
              <a:rPr lang="ar-AE" dirty="0"/>
            </a:br>
            <a:r>
              <a:rPr lang="ar-AE" dirty="0"/>
              <a:t> التعليم همسا بألاسرار!</a:t>
            </a:r>
            <a:endParaRPr lang="en-US" dirty="0"/>
          </a:p>
        </p:txBody>
      </p:sp>
      <p:pic>
        <p:nvPicPr>
          <p:cNvPr id="5" name="عنصر نائب للمحتوى 4" descr="صورة تحتوي على نص, الخط&#10;&#10;تم إنشاء الوصف تلقائياً">
            <a:extLst>
              <a:ext uri="{FF2B5EF4-FFF2-40B4-BE49-F238E27FC236}">
                <a16:creationId xmlns:a16="http://schemas.microsoft.com/office/drawing/2014/main" id="{5E038F5B-5E12-B617-9DAC-31E8BDA9B7CD}"/>
              </a:ext>
            </a:extLst>
          </p:cNvPr>
          <p:cNvPicPr>
            <a:picLocks noGrp="1" noChangeAspect="1"/>
          </p:cNvPicPr>
          <p:nvPr>
            <p:ph idx="1"/>
          </p:nvPr>
        </p:nvPicPr>
        <p:blipFill>
          <a:blip r:embed="rId2"/>
          <a:stretch>
            <a:fillRect/>
          </a:stretch>
        </p:blipFill>
        <p:spPr>
          <a:xfrm>
            <a:off x="1377043" y="2318657"/>
            <a:ext cx="9437914" cy="3020786"/>
          </a:xfrm>
        </p:spPr>
      </p:pic>
    </p:spTree>
    <p:extLst>
      <p:ext uri="{BB962C8B-B14F-4D97-AF65-F5344CB8AC3E}">
        <p14:creationId xmlns:p14="http://schemas.microsoft.com/office/powerpoint/2010/main" val="101963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2A774F-28D0-46CA-32B3-4C0DB94D5271}"/>
              </a:ext>
            </a:extLst>
          </p:cNvPr>
          <p:cNvSpPr>
            <a:spLocks noGrp="1"/>
          </p:cNvSpPr>
          <p:nvPr>
            <p:ph type="title"/>
          </p:nvPr>
        </p:nvSpPr>
        <p:spPr>
          <a:xfrm>
            <a:off x="1154954" y="973668"/>
            <a:ext cx="9226175" cy="756643"/>
          </a:xfrm>
        </p:spPr>
        <p:txBody>
          <a:bodyPr>
            <a:normAutofit/>
          </a:bodyPr>
          <a:lstStyle/>
          <a:p>
            <a:pPr algn="r"/>
            <a:r>
              <a:rPr lang="ar-AE" sz="2400" b="1" dirty="0"/>
              <a:t> </a:t>
            </a:r>
            <a:r>
              <a:rPr lang="ar-AE" sz="2400" b="1" kern="0" dirty="0">
                <a:effectLst/>
                <a:latin typeface="Calibri" panose="020F0502020204030204" pitchFamily="34" charset="0"/>
                <a:ea typeface="Times New Roman" panose="02020603050405020304" pitchFamily="18" charset="0"/>
                <a:cs typeface="Times New Roman" panose="02020603050405020304" pitchFamily="18" charset="0"/>
              </a:rPr>
              <a:t>خلاصة</a:t>
            </a:r>
            <a:endParaRPr lang="ar-AE" sz="2400" b="1" dirty="0"/>
          </a:p>
        </p:txBody>
      </p:sp>
      <p:sp>
        <p:nvSpPr>
          <p:cNvPr id="3" name="عنصر نائب للمحتوى 2">
            <a:extLst>
              <a:ext uri="{FF2B5EF4-FFF2-40B4-BE49-F238E27FC236}">
                <a16:creationId xmlns:a16="http://schemas.microsoft.com/office/drawing/2014/main" id="{E7010367-EE29-6842-4CAC-CBAD540BADBA}"/>
              </a:ext>
            </a:extLst>
          </p:cNvPr>
          <p:cNvSpPr>
            <a:spLocks noGrp="1"/>
          </p:cNvSpPr>
          <p:nvPr>
            <p:ph idx="1"/>
          </p:nvPr>
        </p:nvSpPr>
        <p:spPr>
          <a:xfrm>
            <a:off x="1154954" y="2603499"/>
            <a:ext cx="10562125" cy="3656367"/>
          </a:xfrm>
        </p:spPr>
        <p:txBody>
          <a:bodyPr>
            <a:noAutofit/>
          </a:bodyPr>
          <a:lstStyle/>
          <a:p>
            <a:pPr marL="342900" marR="0" lvl="0" indent="-342900" algn="r" rtl="0">
              <a:lnSpc>
                <a:spcPct val="107000"/>
              </a:lnSpc>
              <a:spcBef>
                <a:spcPts val="0"/>
              </a:spcBef>
              <a:spcAft>
                <a:spcPts val="800"/>
              </a:spcAft>
              <a:buSzPts val="1000"/>
              <a:buFont typeface="Symbol" panose="05050102010706020507" pitchFamily="18"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0">
              <a:lnSpc>
                <a:spcPct val="107000"/>
              </a:lnSpc>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9977AB17-32D6-E157-A879-E743B42FF1E2}"/>
              </a:ext>
            </a:extLst>
          </p:cNvPr>
          <p:cNvSpPr txBox="1"/>
          <p:nvPr/>
        </p:nvSpPr>
        <p:spPr>
          <a:xfrm>
            <a:off x="919513" y="3122246"/>
            <a:ext cx="10027166" cy="1653594"/>
          </a:xfrm>
          <a:prstGeom prst="rect">
            <a:avLst/>
          </a:prstGeom>
          <a:noFill/>
        </p:spPr>
        <p:txBody>
          <a:bodyPr wrap="square">
            <a:spAutoFit/>
          </a:bodyPr>
          <a:lstStyle/>
          <a:p>
            <a:pPr marL="0" marR="0" algn="r" rtl="0">
              <a:lnSpc>
                <a:spcPct val="107000"/>
              </a:lnSpc>
              <a:spcBef>
                <a:spcPts val="0"/>
              </a:spcBef>
              <a:spcAft>
                <a:spcPts val="800"/>
              </a:spcAft>
            </a:pPr>
            <a:r>
              <a:rPr lang="ar-SA" sz="2400" kern="0" dirty="0">
                <a:effectLst/>
                <a:latin typeface="Calibri" panose="020F0502020204030204" pitchFamily="34" charset="0"/>
                <a:ea typeface="Times New Roman" panose="02020603050405020304" pitchFamily="18" charset="0"/>
                <a:cs typeface="Times New Roman" panose="02020603050405020304" pitchFamily="18" charset="0"/>
              </a:rPr>
              <a:t>تطبيق المبادئ الخمس للقانون الحيوي للكون، ثالوث البداهة، ومربع المصالح على التعليم يساعد في تعزيز سيولة الحس السليم الكوني والمواطنة الحيوية العالمية. هذا التطبيق يعزز الفهم المتكامل، بالتفكير النقدي، التعاون، والتطبيق العملي للمعرفة، مما يساهم في بناء مجتمع عالمي متكامل ومتعدد الثقافات يحترم التعددية الدينية والثقافية.</a:t>
            </a:r>
            <a:r>
              <a:rPr lang="en-US" sz="24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989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p:txBody>
          <a:bodyPr/>
          <a:lstStyle/>
          <a:p>
            <a:pPr algn="r"/>
            <a:r>
              <a:rPr lang="ar-AE" dirty="0"/>
              <a:t>تعريف سيولة الحس السليم الكوني- المنطق الحيوي </a:t>
            </a:r>
            <a:endParaRPr lang="en-US"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idx="4294967295"/>
          </p:nvPr>
        </p:nvSpPr>
        <p:spPr>
          <a:xfrm>
            <a:off x="720437" y="2605088"/>
            <a:ext cx="10307782" cy="3414712"/>
          </a:xfrm>
        </p:spPr>
        <p:txBody>
          <a:bodyPr>
            <a:normAutofit/>
          </a:bodyPr>
          <a:lstStyle/>
          <a:p>
            <a:pPr marL="0" indent="0" algn="r">
              <a:buNone/>
            </a:pPr>
            <a:r>
              <a:rPr lang="ar-AE" sz="2200" dirty="0"/>
              <a:t> </a:t>
            </a:r>
            <a:r>
              <a:rPr lang="ar-AE" sz="2800" b="1" dirty="0"/>
              <a:t>الفطرة السليمة ليست مجرد قانون فيزيائي مثل ذلك الذي قدمه نيوتن أو أينشتاين، ولكنها لا تتعارض مع أي قانون تجريبي موضوعي.</a:t>
            </a:r>
          </a:p>
          <a:p>
            <a:pPr marL="0" indent="0" algn="r">
              <a:buNone/>
            </a:pPr>
            <a:endParaRPr lang="ar-AE" sz="2800" b="1" dirty="0"/>
          </a:p>
          <a:p>
            <a:pPr marL="0" indent="0" algn="r">
              <a:buNone/>
            </a:pPr>
            <a:r>
              <a:rPr lang="ar-AE" sz="2800" dirty="0"/>
              <a:t>الفطرة السليمة ليست فقط الذكريات </a:t>
            </a:r>
            <a:r>
              <a:rPr lang="ar-AE" sz="2800" dirty="0" err="1"/>
              <a:t>والذكاءات</a:t>
            </a:r>
            <a:r>
              <a:rPr lang="ar-AE" sz="2800" dirty="0"/>
              <a:t> التي يولدها ويجسدها البشر حصريًا، ولكنها تشكل جميع أشكال الذكاء والذكريات الطبيعية والاصطناعية.</a:t>
            </a:r>
            <a:endParaRPr lang="en-US" sz="2800" dirty="0"/>
          </a:p>
          <a:p>
            <a:endParaRPr lang="en-US" sz="2200" dirty="0"/>
          </a:p>
          <a:p>
            <a:endParaRPr lang="en-US" sz="4000" dirty="0"/>
          </a:p>
        </p:txBody>
      </p:sp>
    </p:spTree>
    <p:extLst>
      <p:ext uri="{BB962C8B-B14F-4D97-AF65-F5344CB8AC3E}">
        <p14:creationId xmlns:p14="http://schemas.microsoft.com/office/powerpoint/2010/main" val="353247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a:xfrm>
            <a:off x="1154954" y="636815"/>
            <a:ext cx="9291373" cy="1205840"/>
          </a:xfrm>
        </p:spPr>
        <p:txBody>
          <a:bodyPr/>
          <a:lstStyle/>
          <a:p>
            <a:pPr algn="r"/>
            <a:r>
              <a:rPr lang="en-US" sz="3200" dirty="0"/>
              <a:t> </a:t>
            </a:r>
            <a:r>
              <a:rPr lang="ar-AE" sz="3200" dirty="0"/>
              <a:t> </a:t>
            </a:r>
            <a:r>
              <a:rPr lang="en-US" sz="3200" dirty="0"/>
              <a:t>    </a:t>
            </a:r>
            <a:br>
              <a:rPr lang="ar-AE" sz="3200" dirty="0"/>
            </a:br>
            <a:r>
              <a:rPr lang="ar-AE" sz="3200" dirty="0"/>
              <a:t>المواطنة الحيوية العالمية : ذكاء البداهة أو الذكاء الحيوي لبلورة  سيولة الحس السليم الكوني  لتعلم التعلم الذاتي</a:t>
            </a:r>
            <a:endParaRPr lang="en-US" sz="3200"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idx="4294967295"/>
          </p:nvPr>
        </p:nvSpPr>
        <p:spPr>
          <a:xfrm>
            <a:off x="387927" y="2603500"/>
            <a:ext cx="11208328" cy="3280832"/>
          </a:xfrm>
        </p:spPr>
        <p:txBody>
          <a:bodyPr>
            <a:normAutofit/>
          </a:bodyPr>
          <a:lstStyle/>
          <a:p>
            <a:pPr marL="0" indent="0" algn="r">
              <a:buNone/>
            </a:pPr>
            <a:r>
              <a:rPr lang="ar-AE" sz="3000" b="1" dirty="0">
                <a:cs typeface="+mj-cs"/>
              </a:rPr>
              <a:t> البداهة أو فطرة الحس السليم ، هي ما يعادل منطق الحياة ، أو القانون الطبيعي الذي ينظم الكون بكل أشكاله  البشرية ، وغير البشرية ، المحسوسة وغير المحسوسة.</a:t>
            </a:r>
            <a:r>
              <a:rPr lang="ar-AE" sz="3000" dirty="0">
                <a:cs typeface="+mj-cs"/>
              </a:rPr>
              <a:t> </a:t>
            </a:r>
          </a:p>
          <a:p>
            <a:pPr marL="0" indent="0" algn="r">
              <a:buNone/>
            </a:pPr>
            <a:r>
              <a:rPr lang="ar-AE" sz="3000" b="1" dirty="0">
                <a:cs typeface="+mj-cs"/>
              </a:rPr>
              <a:t> </a:t>
            </a:r>
          </a:p>
          <a:p>
            <a:pPr marL="0" indent="0" algn="r">
              <a:buNone/>
            </a:pPr>
            <a:r>
              <a:rPr lang="ar-AE" sz="3000" dirty="0">
                <a:cs typeface="+mj-cs"/>
              </a:rPr>
              <a:t>البداهة الحيوية الكونية : أي الحس السليم الكوني هي ذكاء حيوي  سائل  - </a:t>
            </a:r>
            <a:r>
              <a:rPr lang="ar-AE" sz="3000" b="1" i="1" dirty="0">
                <a:cs typeface="+mj-cs"/>
              </a:rPr>
              <a:t>اثيري</a:t>
            </a:r>
            <a:r>
              <a:rPr lang="ar-AE" sz="3000" dirty="0">
                <a:cs typeface="+mj-cs"/>
              </a:rPr>
              <a:t> - يسري ويتدفق في كل الكائنات ولا تحتاج الى حامل ، بل هي تحمل نفسها، وتجري متدفقة كقوانين حيوية كونية لتعلم كيفية تعلم وممارسة نمو المصالح المشتركة إنسانيا وبيئيا . </a:t>
            </a:r>
          </a:p>
          <a:p>
            <a:endParaRPr lang="en-US" sz="4000" dirty="0"/>
          </a:p>
        </p:txBody>
      </p:sp>
    </p:spTree>
    <p:extLst>
      <p:ext uri="{BB962C8B-B14F-4D97-AF65-F5344CB8AC3E}">
        <p14:creationId xmlns:p14="http://schemas.microsoft.com/office/powerpoint/2010/main" val="278395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a:xfrm>
            <a:off x="1154954" y="973668"/>
            <a:ext cx="9138973" cy="706964"/>
          </a:xfrm>
        </p:spPr>
        <p:txBody>
          <a:bodyPr/>
          <a:lstStyle/>
          <a:p>
            <a:pPr algn="r"/>
            <a:br>
              <a:rPr lang="ar-AE" sz="3200" dirty="0"/>
            </a:br>
            <a:r>
              <a:rPr lang="ar-AE" sz="3200" dirty="0"/>
              <a:t> المواطنة الحيوية العالمية : هي قانون الفطرة الحيوية، أو البداهة الحيوية الكونية </a:t>
            </a:r>
            <a:endParaRPr lang="en-US" sz="3200"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idx="4294967295"/>
          </p:nvPr>
        </p:nvSpPr>
        <p:spPr>
          <a:xfrm>
            <a:off x="997526" y="2589646"/>
            <a:ext cx="10155383" cy="3416300"/>
          </a:xfrm>
        </p:spPr>
        <p:txBody>
          <a:bodyPr>
            <a:normAutofit fontScale="55000" lnSpcReduction="20000"/>
          </a:bodyPr>
          <a:lstStyle/>
          <a:p>
            <a:pPr marL="0" indent="0" algn="r">
              <a:buNone/>
            </a:pPr>
            <a:r>
              <a:rPr lang="ar-AE" sz="4500" dirty="0"/>
              <a:t> </a:t>
            </a:r>
            <a:r>
              <a:rPr lang="ar-AE" sz="4500" b="1" dirty="0">
                <a:solidFill>
                  <a:schemeClr val="accent2"/>
                </a:solidFill>
              </a:rPr>
              <a:t>هي: ليست مجرد قانون سياسي ينظم  حقوق - واجبات المواطنين, بل هي قانون حيوي كوني ينظم كل أشكال المواطنة البشرية وغير البشرية.</a:t>
            </a:r>
          </a:p>
          <a:p>
            <a:pPr marL="0" indent="0" algn="r">
              <a:buNone/>
            </a:pPr>
            <a:endParaRPr lang="ar-AE" sz="4500" dirty="0">
              <a:solidFill>
                <a:schemeClr val="accent2"/>
              </a:solidFill>
            </a:endParaRPr>
          </a:p>
          <a:p>
            <a:pPr marL="0" indent="0" algn="r">
              <a:buNone/>
            </a:pPr>
            <a:r>
              <a:rPr lang="ar-AE" sz="4500" dirty="0"/>
              <a:t>هي : ليست مجرد ذكريات وذكاءات  يولدها ويجسدها البشر حصريًا، ولكنها تشكل جميع أشكال الذكاء والذواكر  الطبيعية والاصطناعية.</a:t>
            </a:r>
          </a:p>
          <a:p>
            <a:pPr marL="0" indent="0" algn="r">
              <a:buNone/>
            </a:pPr>
            <a:endParaRPr lang="en-US" sz="4500" dirty="0"/>
          </a:p>
          <a:p>
            <a:pPr marL="0" indent="0" algn="r">
              <a:buNone/>
            </a:pPr>
            <a:r>
              <a:rPr lang="ar-AE" sz="4500" dirty="0">
                <a:solidFill>
                  <a:schemeClr val="accent5">
                    <a:lumMod val="75000"/>
                  </a:schemeClr>
                </a:solidFill>
              </a:rPr>
              <a:t>هي : ليست مجرد  قانون  فيزيائي مثل ذلك الذي قدمه نيوتن أو أينشتاين، ولكنها لا تتعارض مع أي قانون تجريبي موضوعي.</a:t>
            </a:r>
          </a:p>
          <a:p>
            <a:pPr marL="0" indent="0" algn="r">
              <a:buNone/>
            </a:pPr>
            <a:r>
              <a:rPr lang="en-US" sz="3600" dirty="0"/>
              <a:t> </a:t>
            </a:r>
          </a:p>
          <a:p>
            <a:endParaRPr lang="en-US" sz="2200" dirty="0"/>
          </a:p>
          <a:p>
            <a:endParaRPr lang="en-US" sz="4000" dirty="0"/>
          </a:p>
        </p:txBody>
      </p:sp>
    </p:spTree>
    <p:extLst>
      <p:ext uri="{BB962C8B-B14F-4D97-AF65-F5344CB8AC3E}">
        <p14:creationId xmlns:p14="http://schemas.microsoft.com/office/powerpoint/2010/main" val="38033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a:xfrm>
            <a:off x="1154954" y="973668"/>
            <a:ext cx="9416064" cy="706964"/>
          </a:xfrm>
        </p:spPr>
        <p:txBody>
          <a:bodyPr/>
          <a:lstStyle/>
          <a:p>
            <a:pPr algn="r"/>
            <a:r>
              <a:rPr lang="ar-AE" sz="3200" dirty="0"/>
              <a:t> </a:t>
            </a:r>
            <a:br>
              <a:rPr lang="en-US" sz="3200" dirty="0"/>
            </a:br>
            <a:r>
              <a:rPr lang="ar-AE" sz="3200" dirty="0"/>
              <a:t>  المواطنة الحيوية العالمية : هي ذكاء تواصل حيوي  لتجاوز اضطرابات  نمو تعلم التعلم الذاتي والشامل.</a:t>
            </a:r>
            <a:endParaRPr lang="en-US" sz="3200"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idx="1"/>
          </p:nvPr>
        </p:nvSpPr>
        <p:spPr>
          <a:xfrm>
            <a:off x="609600" y="2603500"/>
            <a:ext cx="10321636" cy="3416300"/>
          </a:xfrm>
        </p:spPr>
        <p:txBody>
          <a:bodyPr>
            <a:normAutofit/>
          </a:bodyPr>
          <a:lstStyle/>
          <a:p>
            <a:pPr marL="0" indent="0" algn="r">
              <a:buNone/>
            </a:pPr>
            <a:r>
              <a:rPr lang="ar-AE" sz="2800" dirty="0"/>
              <a:t> </a:t>
            </a:r>
            <a:r>
              <a:rPr lang="ar-AE" sz="2800" dirty="0">
                <a:solidFill>
                  <a:schemeClr val="tx1">
                    <a:lumMod val="85000"/>
                    <a:lumOff val="15000"/>
                  </a:schemeClr>
                </a:solidFill>
                <a:cs typeface="+mj-cs"/>
              </a:rPr>
              <a:t>هي ذكاء تواصلي  حيوي  فطري كوني : يقاس بمربع مصالح نمو الحس السليم الكوني لتعلم التعلم الذاتي لكيفية تجاوز القصور الذاتي والمحيطي بهدف تطوير العمران،الكرامة الحيوية والثقة بالذات والآخر. </a:t>
            </a:r>
          </a:p>
          <a:p>
            <a:pPr marL="0" indent="0" algn="r">
              <a:buNone/>
            </a:pPr>
            <a:endParaRPr lang="ar-AE" sz="2800" dirty="0">
              <a:solidFill>
                <a:schemeClr val="tx1">
                  <a:lumMod val="85000"/>
                  <a:lumOff val="15000"/>
                </a:schemeClr>
              </a:solidFill>
              <a:cs typeface="+mj-cs"/>
            </a:endParaRPr>
          </a:p>
          <a:p>
            <a:pPr marL="0" indent="0" algn="r">
              <a:buNone/>
            </a:pPr>
            <a:r>
              <a:rPr lang="ar-AE" sz="2800" dirty="0">
                <a:solidFill>
                  <a:schemeClr val="tx1">
                    <a:lumMod val="85000"/>
                    <a:lumOff val="15000"/>
                  </a:schemeClr>
                </a:solidFill>
                <a:cs typeface="+mj-cs"/>
              </a:rPr>
              <a:t>هي ذكاء تواصل حيوي مشترك  كوني ويقاس بمربع مصالح يشمل الذكاء التواصلي البشري , الطبيعي والاصطناعي: حسيا, نفسيا, معرفيا , تعليميا , ولغويا.</a:t>
            </a:r>
            <a:endParaRPr lang="en-US" sz="2800" dirty="0">
              <a:solidFill>
                <a:schemeClr val="tx1">
                  <a:lumMod val="85000"/>
                  <a:lumOff val="15000"/>
                </a:schemeClr>
              </a:solidFill>
              <a:cs typeface="+mj-cs"/>
            </a:endParaRPr>
          </a:p>
          <a:p>
            <a:endParaRPr lang="en-US" sz="2200" dirty="0"/>
          </a:p>
          <a:p>
            <a:endParaRPr lang="en-US" sz="4000" dirty="0"/>
          </a:p>
        </p:txBody>
      </p:sp>
    </p:spTree>
    <p:extLst>
      <p:ext uri="{BB962C8B-B14F-4D97-AF65-F5344CB8AC3E}">
        <p14:creationId xmlns:p14="http://schemas.microsoft.com/office/powerpoint/2010/main" val="334617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a:xfrm>
            <a:off x="1141100" y="838200"/>
            <a:ext cx="9235955" cy="1008686"/>
          </a:xfrm>
        </p:spPr>
        <p:txBody>
          <a:bodyPr/>
          <a:lstStyle/>
          <a:p>
            <a:pPr algn="r"/>
            <a:br>
              <a:rPr lang="ar-AE" dirty="0"/>
            </a:br>
            <a:r>
              <a:rPr lang="ar-AE" dirty="0"/>
              <a:t> المواطنة الحيوية العالمية هي هندسة معرفية للمنطق الحيوي</a:t>
            </a:r>
            <a:endParaRPr lang="en-US"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idx="1"/>
          </p:nvPr>
        </p:nvSpPr>
        <p:spPr>
          <a:xfrm>
            <a:off x="762000" y="2603500"/>
            <a:ext cx="10501745" cy="3416300"/>
          </a:xfrm>
        </p:spPr>
        <p:txBody>
          <a:bodyPr>
            <a:noAutofit/>
          </a:bodyPr>
          <a:lstStyle/>
          <a:p>
            <a:pPr marL="0" indent="0" algn="r">
              <a:buNone/>
            </a:pPr>
            <a:r>
              <a:rPr lang="ar-AE" sz="2400" dirty="0">
                <a:cs typeface="+mj-cs"/>
              </a:rPr>
              <a:t> المنطق الحيوي يشمل المنطق الارسطي والرياضي ويتجاوزهما، اكتشفه  والدي رائق النقري 1967،  ودرسه في جامعات باريس،  الجزائر، واشنطن، القاهرة، وطبقها لتعلم التعلم المتعدد الاختصاصات، للتواصل البشري وغير البشري .</a:t>
            </a:r>
          </a:p>
          <a:p>
            <a:pPr marL="0" indent="0" algn="r">
              <a:buNone/>
            </a:pPr>
            <a:r>
              <a:rPr lang="ar-AE" sz="2400" dirty="0">
                <a:cs typeface="+mj-cs"/>
              </a:rPr>
              <a:t>المنطق الحيوي الكوني يعيشه ويمارسه وينتظم به كل كائن بصرف النظر عن وعيه له.</a:t>
            </a:r>
          </a:p>
          <a:p>
            <a:pPr marL="0" indent="0" algn="r">
              <a:buNone/>
            </a:pPr>
            <a:endParaRPr lang="ar-AE" sz="2400" dirty="0">
              <a:cs typeface="+mj-cs"/>
            </a:endParaRPr>
          </a:p>
          <a:p>
            <a:pPr marL="0" indent="0" algn="r">
              <a:buNone/>
            </a:pPr>
            <a:r>
              <a:rPr lang="ar-AE" sz="2400" dirty="0">
                <a:cs typeface="+mj-cs"/>
              </a:rPr>
              <a:t>البشر يعيشون المنطق الحيوي كسيولة للحس السليم الكوني، ويمارسونه بأشكال متعددة  من ذكاء البداهة  لتجاوز اضطرابات  بلورات الحس السليم  الكوني للتواصل التعليمي الذاتي .</a:t>
            </a:r>
            <a:endParaRPr lang="en-US" sz="2400" dirty="0"/>
          </a:p>
        </p:txBody>
      </p:sp>
    </p:spTree>
    <p:extLst>
      <p:ext uri="{BB962C8B-B14F-4D97-AF65-F5344CB8AC3E}">
        <p14:creationId xmlns:p14="http://schemas.microsoft.com/office/powerpoint/2010/main" val="222987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C5D-959E-1E41-A799-232B969526D2}"/>
              </a:ext>
            </a:extLst>
          </p:cNvPr>
          <p:cNvSpPr>
            <a:spLocks noGrp="1"/>
          </p:cNvSpPr>
          <p:nvPr>
            <p:ph type="title"/>
          </p:nvPr>
        </p:nvSpPr>
        <p:spPr>
          <a:xfrm>
            <a:off x="740307" y="706582"/>
            <a:ext cx="9719875" cy="1139150"/>
          </a:xfrm>
        </p:spPr>
        <p:txBody>
          <a:bodyPr/>
          <a:lstStyle/>
          <a:p>
            <a:pPr algn="r"/>
            <a:r>
              <a:rPr lang="ar-AE" dirty="0"/>
              <a:t> </a:t>
            </a:r>
            <a:br>
              <a:rPr lang="ar-AE" dirty="0"/>
            </a:br>
            <a:r>
              <a:rPr lang="ar-AE" dirty="0"/>
              <a:t>  المواطنة الحيوية العالمية  بقياس مربع المصالح للذكاء البشري والاصطناعي</a:t>
            </a:r>
            <a:endParaRPr lang="en-US" dirty="0"/>
          </a:p>
        </p:txBody>
      </p:sp>
      <p:sp>
        <p:nvSpPr>
          <p:cNvPr id="3" name="Content Placeholder 2">
            <a:extLst>
              <a:ext uri="{FF2B5EF4-FFF2-40B4-BE49-F238E27FC236}">
                <a16:creationId xmlns:a16="http://schemas.microsoft.com/office/drawing/2014/main" id="{A8AFCBE9-7BBF-0540-B29A-2DC3B96AA35E}"/>
              </a:ext>
            </a:extLst>
          </p:cNvPr>
          <p:cNvSpPr>
            <a:spLocks noGrp="1"/>
          </p:cNvSpPr>
          <p:nvPr>
            <p:ph idx="1"/>
          </p:nvPr>
        </p:nvSpPr>
        <p:spPr>
          <a:xfrm>
            <a:off x="850154" y="2597232"/>
            <a:ext cx="9719875" cy="3554186"/>
          </a:xfrm>
        </p:spPr>
        <p:txBody>
          <a:bodyPr>
            <a:normAutofit fontScale="70000" lnSpcReduction="20000"/>
          </a:bodyPr>
          <a:lstStyle/>
          <a:p>
            <a:pPr marL="0" indent="0" algn="r">
              <a:buNone/>
            </a:pPr>
            <a:r>
              <a:rPr lang="ar-AE" sz="3300" dirty="0">
                <a:cs typeface="+mj-cs"/>
              </a:rPr>
              <a:t> </a:t>
            </a:r>
            <a:endParaRPr lang="ar-AE" sz="4500" dirty="0">
              <a:cs typeface="+mj-cs"/>
            </a:endParaRPr>
          </a:p>
          <a:p>
            <a:pPr marL="0" indent="0" algn="r">
              <a:buNone/>
            </a:pPr>
            <a:r>
              <a:rPr lang="ar-AE" sz="4500" dirty="0">
                <a:cs typeface="+mj-cs"/>
              </a:rPr>
              <a:t> نمو الوعي البشري للمنطق الحيوي يسهل ويسرع  الضبط  الذاتي لهندسة  تعلم التعلم المصالح التكويني والقيمية لأي معلومة، متعلم، معلم، منهج او طريقة تعليم، من خلال تقنية خوارزمية بسيطة وشاملة تتجاوز وتشمل المربع الارسطي والديكارتي  تسمى "مربع المصالح".</a:t>
            </a:r>
          </a:p>
          <a:p>
            <a:pPr marL="0" indent="0" algn="r">
              <a:buNone/>
            </a:pPr>
            <a:r>
              <a:rPr lang="en-US" sz="6000" b="1" dirty="0">
                <a:cs typeface="+mj-cs"/>
              </a:rPr>
              <a:t> </a:t>
            </a:r>
            <a:endParaRPr lang="ar-AE" sz="6000" b="1" dirty="0">
              <a:cs typeface="+mj-cs"/>
            </a:endParaRPr>
          </a:p>
          <a:p>
            <a:pPr marL="0" indent="0" algn="r">
              <a:buNone/>
            </a:pPr>
            <a:r>
              <a:rPr lang="ar-AE" sz="3300" dirty="0">
                <a:cs typeface="+mj-cs"/>
              </a:rPr>
              <a:t> </a:t>
            </a:r>
            <a:endParaRPr lang="en-US" sz="4000" dirty="0"/>
          </a:p>
        </p:txBody>
      </p:sp>
    </p:spTree>
    <p:extLst>
      <p:ext uri="{BB962C8B-B14F-4D97-AF65-F5344CB8AC3E}">
        <p14:creationId xmlns:p14="http://schemas.microsoft.com/office/powerpoint/2010/main" val="1198869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{BAF6846F-415A-F445-A50A-12AFE66592E1}tf10001076</Template>
  <TotalTime>10293</TotalTime>
  <Words>1302</Words>
  <Application>Microsoft Macintosh PowerPoint</Application>
  <PresentationFormat>Widescreen</PresentationFormat>
  <Paragraphs>204</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Symbol</vt:lpstr>
      <vt:lpstr>Times New Roman</vt:lpstr>
      <vt:lpstr>Wingdings 3</vt:lpstr>
      <vt:lpstr>Ion Boardroom</vt:lpstr>
      <vt:lpstr> سيولة الحس السليم الكوني المنطق الحيوي للمواطنة الحيوية العالمية   </vt:lpstr>
      <vt:lpstr> سلم - تصنيف ياسمين رائق-  لتأطير  تعلم التعلم  التكويني والقيمي  للمواطنة الحيوية  العالمية</vt:lpstr>
      <vt:lpstr>هرم ياسمين رائق لتعلم التعليم الحيوي للمواطنة العالمية </vt:lpstr>
      <vt:lpstr>تعريف سيولة الحس السليم الكوني- المنطق الحيوي </vt:lpstr>
      <vt:lpstr>       المواطنة الحيوية العالمية : ذكاء البداهة أو الذكاء الحيوي لبلورة  سيولة الحس السليم الكوني  لتعلم التعلم الذاتي</vt:lpstr>
      <vt:lpstr>  المواطنة الحيوية العالمية : هي قانون الفطرة الحيوية، أو البداهة الحيوية الكونية </vt:lpstr>
      <vt:lpstr>    المواطنة الحيوية العالمية : هي ذكاء تواصل حيوي  لتجاوز اضطرابات  نمو تعلم التعلم الذاتي والشامل.</vt:lpstr>
      <vt:lpstr>  المواطنة الحيوية العالمية هي هندسة معرفية للمنطق الحيوي</vt:lpstr>
      <vt:lpstr>    المواطنة الحيوية العالمية  بقياس مربع المصالح للذكاء البشري والاصطناعي</vt:lpstr>
      <vt:lpstr>   مربع مصالح التعليم الحيوي للمواطنة العالمية   </vt:lpstr>
      <vt:lpstr>  المواطنة الحيوية العالمية – اطروحة   </vt:lpstr>
      <vt:lpstr>  الإطار الأول للمواطنة العالمية :  تعلم  القانون الحيوي للكون  Hayawic Law     </vt:lpstr>
      <vt:lpstr>5 Formative Vital Laws of FUCS</vt:lpstr>
      <vt:lpstr> الاطار الثاني  للمواطنة العالمية : ثالوث البداهة  الكونية  ِAxiomatic Trinity </vt:lpstr>
      <vt:lpstr>3 Normative values of Cosmic Axiomatic Trinity</vt:lpstr>
      <vt:lpstr>  شرح الإطار الأول :  القانون الحيوي للكون بلغة المصالح القرآني Hayawic Law     </vt:lpstr>
      <vt:lpstr> شرح الاطار الثاني : ثالوث البداهة  الكونية بلغة المصالح القرآنية  Axiomatic Trinity </vt:lpstr>
      <vt:lpstr> الاطار الثالث    خوارزمية مربع المصالح Interests Square Unit  ISU  تقنية مربع جذور المصالح الهيكلية و الوظيفية  </vt:lpstr>
      <vt:lpstr>مربع المصالح  يذكرنا بمربع أرسطو وديكارت</vt:lpstr>
      <vt:lpstr>Aristotle’s Opposite, Venn Diagram, Cartesian Square  vs. Interest Square Unit ISU </vt:lpstr>
      <vt:lpstr>هدف مربع مصالح التعليم الحيوي للمواطنة العالمية </vt:lpstr>
      <vt:lpstr>تطبيق مربع المصالح التكويني وشرح كيف نصنف صورة/ نص ، بالعودة الى جذور المربع </vt:lpstr>
      <vt:lpstr>مربع المصالح التكويني</vt:lpstr>
      <vt:lpstr>4 Interest Square Units ISU matrices tool</vt:lpstr>
      <vt:lpstr>3 Normative values of Cosmic Axiomatic Trinity</vt:lpstr>
      <vt:lpstr>Education Interest Square Unit 4 ISU’s  </vt:lpstr>
      <vt:lpstr>Matrices of Education ISU</vt:lpstr>
      <vt:lpstr>الاطار الرابع  تصنيف هرم ياسمين رائق لتعلم التعلم  التكويني والقيمي    لسيولة الحس السليم الكوني </vt:lpstr>
      <vt:lpstr>هرم ياسمين رائق بالمقارنة مع  هرم بلوم - اندرسون</vt:lpstr>
      <vt:lpstr>الدرجة الأولى   تفعيل الذاكرة الفطرية  الكونية  مثال الكل والجزء </vt:lpstr>
      <vt:lpstr>الدرجة الثاني   تفعيل ذاكرة الهوية  الاسمية  الكونية  : توكيد + نفي كلي</vt:lpstr>
      <vt:lpstr>الدرجة الثالث  تفعيل ذاكرة هوية  الفعل  السببي  : توكيد أولوية  + نفي سببي كلي</vt:lpstr>
      <vt:lpstr>  الدرجة الرابعة:  اختبار الصلاحية التعليمية تفعيل ذاكرة  الكم والكيف     </vt:lpstr>
      <vt:lpstr>الدرجة الخامس:  اختبار التجريب التطبيقي</vt:lpstr>
      <vt:lpstr>الدرجة السادس  اثارة المتع التعليمية والادهاش بالمفارقات الحيوية </vt:lpstr>
      <vt:lpstr>الدرجة السابع:  التعليم همسا بألاسرار!</vt:lpstr>
      <vt:lpstr> خلاصة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التعليم الحيوي للمواطنة العالمية   مربع مصالح التعليم بمتلازمة سيولة الحس السليم الكوني  ,   أي  : التعليم بإيقاظ  الفطرة   أي :  الذاكرة المشتركة كونيا  أي:  اعتماد البداهة أولا  وتجريب البلورة ثانيا   تعليم يوفر الطاقة , يشد الانتباه,   ممتع , يوفر الطاقة  لانه لا يحتاج  إلى  معلومات مسبقة</dc:title>
  <dc:creator>Mko Nkr</dc:creator>
  <cp:lastModifiedBy>Yasmine ALNAKARI</cp:lastModifiedBy>
  <cp:revision>93</cp:revision>
  <dcterms:created xsi:type="dcterms:W3CDTF">2024-01-15T11:33:22Z</dcterms:created>
  <dcterms:modified xsi:type="dcterms:W3CDTF">2024-07-04T19:42:49Z</dcterms:modified>
</cp:coreProperties>
</file>